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85"/>
  </p:notesMasterIdLst>
  <p:sldIdLst>
    <p:sldId id="259" r:id="rId2"/>
    <p:sldId id="349" r:id="rId3"/>
    <p:sldId id="261" r:id="rId4"/>
    <p:sldId id="262" r:id="rId5"/>
    <p:sldId id="263" r:id="rId6"/>
    <p:sldId id="265"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352" r:id="rId23"/>
    <p:sldId id="353" r:id="rId24"/>
    <p:sldId id="354" r:id="rId25"/>
    <p:sldId id="355" r:id="rId26"/>
    <p:sldId id="356" r:id="rId27"/>
    <p:sldId id="284" r:id="rId28"/>
    <p:sldId id="257" r:id="rId29"/>
    <p:sldId id="258" r:id="rId30"/>
    <p:sldId id="285" r:id="rId31"/>
    <p:sldId id="286" r:id="rId32"/>
    <p:sldId id="287" r:id="rId33"/>
    <p:sldId id="288" r:id="rId34"/>
    <p:sldId id="290" r:id="rId35"/>
    <p:sldId id="291" r:id="rId36"/>
    <p:sldId id="292" r:id="rId37"/>
    <p:sldId id="293" r:id="rId38"/>
    <p:sldId id="294" r:id="rId39"/>
    <p:sldId id="295" r:id="rId40"/>
    <p:sldId id="296" r:id="rId41"/>
    <p:sldId id="298" r:id="rId42"/>
    <p:sldId id="301" r:id="rId43"/>
    <p:sldId id="302" r:id="rId44"/>
    <p:sldId id="351" r:id="rId45"/>
    <p:sldId id="305" r:id="rId46"/>
    <p:sldId id="307" r:id="rId47"/>
    <p:sldId id="308" r:id="rId48"/>
    <p:sldId id="309" r:id="rId49"/>
    <p:sldId id="310" r:id="rId50"/>
    <p:sldId id="312" r:id="rId51"/>
    <p:sldId id="313" r:id="rId52"/>
    <p:sldId id="314" r:id="rId53"/>
    <p:sldId id="318"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50" r:id="rId8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D4392-7E4D-4022-B9E1-F34F62E72269}" type="datetimeFigureOut">
              <a:rPr lang="tr-TR" smtClean="0"/>
              <a:t>26.08.2025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40195-E322-4615-A5F3-0543E5057CDB}" type="slidenum">
              <a:rPr lang="tr-TR" smtClean="0"/>
              <a:t>‹#›</a:t>
            </a:fld>
            <a:endParaRPr lang="tr-TR"/>
          </a:p>
        </p:txBody>
      </p:sp>
    </p:spTree>
    <p:extLst>
      <p:ext uri="{BB962C8B-B14F-4D97-AF65-F5344CB8AC3E}">
        <p14:creationId xmlns:p14="http://schemas.microsoft.com/office/powerpoint/2010/main" val="403972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D240195-E322-4615-A5F3-0543E5057CDB}" type="slidenum">
              <a:rPr lang="tr-TR" smtClean="0"/>
              <a:t>23</a:t>
            </a:fld>
            <a:endParaRPr lang="tr-TR"/>
          </a:p>
        </p:txBody>
      </p:sp>
    </p:spTree>
    <p:extLst>
      <p:ext uri="{BB962C8B-B14F-4D97-AF65-F5344CB8AC3E}">
        <p14:creationId xmlns:p14="http://schemas.microsoft.com/office/powerpoint/2010/main" val="342501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D240195-E322-4615-A5F3-0543E5057CDB}" type="slidenum">
              <a:rPr lang="tr-TR" smtClean="0"/>
              <a:t>26</a:t>
            </a:fld>
            <a:endParaRPr lang="tr-TR"/>
          </a:p>
        </p:txBody>
      </p:sp>
    </p:spTree>
    <p:extLst>
      <p:ext uri="{BB962C8B-B14F-4D97-AF65-F5344CB8AC3E}">
        <p14:creationId xmlns:p14="http://schemas.microsoft.com/office/powerpoint/2010/main" val="72631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A940280-92E5-48D1-AF0E-DB7A8058870F}" type="slidenum">
              <a:rPr lang="tr-TR" smtClean="0"/>
              <a:t>45</a:t>
            </a:fld>
            <a:endParaRPr lang="tr-TR"/>
          </a:p>
        </p:txBody>
      </p:sp>
    </p:spTree>
    <p:extLst>
      <p:ext uri="{BB962C8B-B14F-4D97-AF65-F5344CB8AC3E}">
        <p14:creationId xmlns:p14="http://schemas.microsoft.com/office/powerpoint/2010/main" val="265782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5864E4-E2FC-C9C9-5D35-34E042D8EA6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7E36AC2-AF9F-8605-AFE5-959AA0A21A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84D23C1-A6E2-E4B4-EE13-A218A780703B}"/>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9B4C9C9E-01A7-47EC-1C8E-D152FAA9DC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3A134E-EA89-27EE-D746-096B250779AA}"/>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395396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D4D2C1-2085-0D8B-95D7-C60E565BCEC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C96DDD5-1B1F-69AE-C852-3E6ECF681DF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09C7AC-5372-6722-DCCC-D40B29780A6A}"/>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EEB06361-FBDC-7BFE-E7E7-A30CC78FD2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068961-8F5B-8316-2FD4-7FA856953C4E}"/>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361214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5B458CE-F3FF-DF1B-E047-EA83138F5F7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426EE07-3B99-1EA3-97A1-D2D72DEDFCC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CD4CEE-5E3B-ECF1-E095-E4278EA6C88E}"/>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B6B69EE4-8D10-B23C-7375-58EF6B38C3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14BED4-9EB8-6C72-746B-28DC8BE91326}"/>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42552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355F79-8C36-60FE-28AE-0F066ED453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FE78B2A-7D58-D580-7C04-DB2ADE8E5C9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A0E2C3-FD1E-E628-C14B-A6AF58FE4789}"/>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D0ADEC78-F6BC-F4E0-DD8D-19F8B4385D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80BE6D-1090-E584-1601-07E3D79B4A94}"/>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53612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AD9AF8-C735-3546-FC07-16205E54439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32CBBEF-EF9E-C603-5C48-4A698F8C2D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BEB48F9-F00B-4C55-D1AF-78DCA4A317D6}"/>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CD87D5AA-7DF4-25DB-A7FF-1DBE348E75B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9EFF91-B698-32D8-1FBF-3651432D17AF}"/>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9451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B9A6C3-DC3F-4914-F89F-10747C98BCE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720005C-2AEC-846E-54A0-11505EA0D8C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284FDA-7509-4EB5-5772-E1248CD1A66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AE9800-BE88-0DA5-7FC4-048BE333F897}"/>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6" name="Alt Bilgi Yer Tutucusu 5">
            <a:extLst>
              <a:ext uri="{FF2B5EF4-FFF2-40B4-BE49-F238E27FC236}">
                <a16:creationId xmlns:a16="http://schemas.microsoft.com/office/drawing/2014/main" id="{F567D81D-ABCA-C68C-7684-EAE2F53EF7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91A4F93-FFB2-EFFC-595E-E849D28FC5F8}"/>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63189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AD68FA-366A-EFDF-6EC5-141D515D56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7D42D02-1D1C-97B6-F8D1-686919A49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EC5DBDD-ADBC-ED67-72EB-A77AB3F5949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748435F-B78D-F018-5AC7-9DC51FAD5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226D53A-D8C3-7381-39B8-086BA9FC291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E8FBB90-6B11-3F73-0702-32B5A6889DFD}"/>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8" name="Alt Bilgi Yer Tutucusu 7">
            <a:extLst>
              <a:ext uri="{FF2B5EF4-FFF2-40B4-BE49-F238E27FC236}">
                <a16:creationId xmlns:a16="http://schemas.microsoft.com/office/drawing/2014/main" id="{93A858F8-77FA-BAF9-79CF-3A6F3E7C133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415E6B4-665F-EEB6-8CE7-815A8A19997D}"/>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51357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0826E1-EC0A-B5CD-FB36-D9187925EFD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11F5FCB-D78A-C110-E893-6B31FDBF28EC}"/>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4" name="Alt Bilgi Yer Tutucusu 3">
            <a:extLst>
              <a:ext uri="{FF2B5EF4-FFF2-40B4-BE49-F238E27FC236}">
                <a16:creationId xmlns:a16="http://schemas.microsoft.com/office/drawing/2014/main" id="{405E6BD2-223A-6106-76F5-7ADEA6CDB6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8EA6021-F692-B238-AE03-5DA84FC49BBF}"/>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5612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CF7B83E-169A-9750-AC58-43661B6B1E66}"/>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3" name="Alt Bilgi Yer Tutucusu 2">
            <a:extLst>
              <a:ext uri="{FF2B5EF4-FFF2-40B4-BE49-F238E27FC236}">
                <a16:creationId xmlns:a16="http://schemas.microsoft.com/office/drawing/2014/main" id="{A0E786F7-4A6A-A84E-9054-A738AF3230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CF45002-930E-6F6D-55EC-55EF696FAD58}"/>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7195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A3E0C9-33A4-EDAD-5611-4D2B0D7753B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F55086-D9F8-D944-8F6D-DCA4280BC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EED8B9E-5ECD-B83C-6F69-17B0B6871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77DECB-D02D-E7C7-30EC-94DEE823A381}"/>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6" name="Alt Bilgi Yer Tutucusu 5">
            <a:extLst>
              <a:ext uri="{FF2B5EF4-FFF2-40B4-BE49-F238E27FC236}">
                <a16:creationId xmlns:a16="http://schemas.microsoft.com/office/drawing/2014/main" id="{292680AB-068C-AD60-CC07-B55E1D1541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449B70-8D81-0A9B-FB9C-8306AC0CF0E9}"/>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78398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CADAA-A1E5-0B3C-1800-7F4859BD59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AC4CB77-FBE3-EB18-D114-073C9F012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F6D123A-4C6D-5C93-7370-C46BA6003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3EAF78E-EC77-368C-0EF9-E005B21C4E04}"/>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6" name="Alt Bilgi Yer Tutucusu 5">
            <a:extLst>
              <a:ext uri="{FF2B5EF4-FFF2-40B4-BE49-F238E27FC236}">
                <a16:creationId xmlns:a16="http://schemas.microsoft.com/office/drawing/2014/main" id="{70F9E372-4ACB-8F08-B4AE-10E2A5ED7DC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B52C92-0199-6E2C-95CA-6B96F2E0F2F3}"/>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23870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76E96A-0768-46F6-D247-A3B5B776D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9CF3459-B918-640A-0B07-20FA0105D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09E8F9-3D87-192D-9026-9972DE307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B562C3C3-F772-1C33-2E68-28D920F8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F7332958-41D6-F84F-6799-A9953CA64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777714-7883-4376-992B-24A86A2C374F}" type="slidenum">
              <a:rPr lang="tr-TR" smtClean="0"/>
              <a:t>‹#›</a:t>
            </a:fld>
            <a:endParaRPr lang="tr-TR"/>
          </a:p>
        </p:txBody>
      </p:sp>
    </p:spTree>
    <p:extLst>
      <p:ext uri="{BB962C8B-B14F-4D97-AF65-F5344CB8AC3E}">
        <p14:creationId xmlns:p14="http://schemas.microsoft.com/office/powerpoint/2010/main" val="225950388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c.gov.tr/"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arabuk.edu.tr/belgeler/ekampus/yk.pdf"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karabuk.edu.tr/belgeler/ekampus/ekampus-bilgilendirme-dokumani.pdf" TargetMode="External"/><Relationship Id="rId5" Type="http://schemas.openxmlformats.org/officeDocument/2006/relationships/hyperlink" Target="https://karabuk.edu.tr/belgeler/ekampus/ekampus-detay-bilgi.pdf" TargetMode="External"/><Relationship Id="rId4" Type="http://schemas.openxmlformats.org/officeDocument/2006/relationships/hyperlink" Target="https://karabuk.edu.tr/belgeler/ekampus/ekampus-kullanim-posteriguncel.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yimer.gov.tr/" TargetMode="External"/><Relationship Id="rId4" Type="http://schemas.openxmlformats.org/officeDocument/2006/relationships/hyperlink" Target="tel:15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tuik.gov.tr/"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8.xml.rels><?xml version="1.0" encoding="UTF-8" standalone="yes"?>
<Relationships xmlns="http://schemas.openxmlformats.org/package/2006/relationships"><Relationship Id="rId3" Type="http://schemas.openxmlformats.org/officeDocument/2006/relationships/hyperlink" Target="https://www.mhrs.gov.tr/vatanda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DF5AB2-41E0-A68E-F293-7E6D37313307}"/>
              </a:ext>
            </a:extLst>
          </p:cNvPr>
          <p:cNvSpPr>
            <a:spLocks noGrp="1"/>
          </p:cNvSpPr>
          <p:nvPr>
            <p:ph type="ctrTitle"/>
          </p:nvPr>
        </p:nvSpPr>
        <p:spPr>
          <a:xfrm>
            <a:off x="214313" y="1286668"/>
            <a:ext cx="11763374" cy="1747838"/>
          </a:xfrm>
        </p:spPr>
        <p:txBody>
          <a:bodyPr>
            <a:noAutofit/>
          </a:bodyPr>
          <a:lstStyle/>
          <a:p>
            <a:r>
              <a:rPr lang="tr-TR" sz="4000" dirty="0">
                <a:latin typeface="Times New Roman" panose="02020603050405020304" pitchFamily="18" charset="0"/>
                <a:cs typeface="Times New Roman" panose="02020603050405020304" pitchFamily="18" charset="0"/>
              </a:rPr>
              <a:t>KARABÜK ÜNİVERSİTESİ </a:t>
            </a:r>
            <a:br>
              <a:rPr lang="tr-TR" sz="4000"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TÜRKÇE ÖĞRETİMİ UYGULAMA VE ARAŞTIRMA MERKEZİ</a:t>
            </a:r>
          </a:p>
        </p:txBody>
      </p:sp>
      <p:sp>
        <p:nvSpPr>
          <p:cNvPr id="3" name="Alt Başlık 2">
            <a:extLst>
              <a:ext uri="{FF2B5EF4-FFF2-40B4-BE49-F238E27FC236}">
                <a16:creationId xmlns:a16="http://schemas.microsoft.com/office/drawing/2014/main" id="{A2330738-AD9A-CE8B-92AF-949621FD539F}"/>
              </a:ext>
            </a:extLst>
          </p:cNvPr>
          <p:cNvSpPr>
            <a:spLocks noGrp="1"/>
          </p:cNvSpPr>
          <p:nvPr>
            <p:ph type="subTitle" idx="1"/>
          </p:nvPr>
        </p:nvSpPr>
        <p:spPr>
          <a:xfrm>
            <a:off x="1524000" y="3915570"/>
            <a:ext cx="9144000" cy="1655762"/>
          </a:xfrm>
        </p:spPr>
        <p:txBody>
          <a:bodyPr>
            <a:normAutofit/>
          </a:bodyPr>
          <a:lstStyle/>
          <a:p>
            <a:r>
              <a:rPr lang="tr-TR" sz="3200" b="1" dirty="0">
                <a:latin typeface="Times New Roman" panose="02020603050405020304" pitchFamily="18" charset="0"/>
                <a:cs typeface="Times New Roman" panose="02020603050405020304" pitchFamily="18" charset="0"/>
              </a:rPr>
              <a:t>ORYANTASYON SUNUMU</a:t>
            </a:r>
          </a:p>
        </p:txBody>
      </p:sp>
      <p:pic>
        <p:nvPicPr>
          <p:cNvPr id="7" name="Resim 6" descr="grafik, grafik tasarım, yazı tipi, kırpıntı çizim içeren bir resim&#10;&#10;Açıklama otomatik olarak oluşturuldu">
            <a:extLst>
              <a:ext uri="{FF2B5EF4-FFF2-40B4-BE49-F238E27FC236}">
                <a16:creationId xmlns:a16="http://schemas.microsoft.com/office/drawing/2014/main" id="{C4DF7B7E-529C-DAE5-4835-5A43F9BF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78633"/>
            <a:ext cx="2010441" cy="1655762"/>
          </a:xfrm>
          <a:prstGeom prst="rect">
            <a:avLst/>
          </a:prstGeom>
        </p:spPr>
      </p:pic>
      <p:pic>
        <p:nvPicPr>
          <p:cNvPr id="6" name="Resim 5" descr="metin, logo, yazı tipi, grafik tasarım içeren bir resim&#10;&#10;Açıklama otomatik olarak oluşturuldu">
            <a:extLst>
              <a:ext uri="{FF2B5EF4-FFF2-40B4-BE49-F238E27FC236}">
                <a16:creationId xmlns:a16="http://schemas.microsoft.com/office/drawing/2014/main" id="{02518BC9-8883-5B53-5EC2-C5DB932AC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680" y="5078632"/>
            <a:ext cx="3163319" cy="1779367"/>
          </a:xfrm>
          <a:prstGeom prst="rect">
            <a:avLst/>
          </a:prstGeom>
        </p:spPr>
      </p:pic>
    </p:spTree>
    <p:extLst>
      <p:ext uri="{BB962C8B-B14F-4D97-AF65-F5344CB8AC3E}">
        <p14:creationId xmlns:p14="http://schemas.microsoft.com/office/powerpoint/2010/main" val="253018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34AEA9-4841-A543-C65C-A8E1635959E0}"/>
              </a:ext>
            </a:extLst>
          </p:cNvPr>
          <p:cNvSpPr>
            <a:spLocks noGrp="1"/>
          </p:cNvSpPr>
          <p:nvPr>
            <p:ph idx="1"/>
          </p:nvPr>
        </p:nvSpPr>
        <p:spPr>
          <a:xfrm>
            <a:off x="838200" y="1253331"/>
            <a:ext cx="10515600" cy="4351338"/>
          </a:xfrm>
        </p:spPr>
        <p:txBody>
          <a:bodyPr>
            <a:normAutofit/>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Resmî Kurumlarda Uyulması Gereken Kurallar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Kurumun randevu sistemi varsa gitmeden önce randevu alınmalı ve randevu zamanı kaçırılmamalıdır.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Resmî kurumların çalışma saatlerine riayet edilmelidir. Bu zaman genellikle 8.00 – 17.00 arasındadır. Saat 12.30 – 13.30 genellikle öğle tatilidir.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Bazı kurumlarda işlem yapabilmek için sıra numarası alınması gerekebilir.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Sıra beklerken gürültü yapılması, yüksek sesle telefonda konuşulması hoş karşılanmaz.</a:t>
            </a:r>
          </a:p>
        </p:txBody>
      </p:sp>
      <p:pic>
        <p:nvPicPr>
          <p:cNvPr id="2" name="Resim 1" descr="yeşil, tasarım içeren bir resim&#10;&#10;Açıklama otomatik olarak oluşturuldu">
            <a:extLst>
              <a:ext uri="{FF2B5EF4-FFF2-40B4-BE49-F238E27FC236}">
                <a16:creationId xmlns:a16="http://schemas.microsoft.com/office/drawing/2014/main" id="{8F45A9EB-00E5-0A8F-3096-24E92DD0A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462" y="5019675"/>
            <a:ext cx="1865376" cy="1694688"/>
          </a:xfrm>
          <a:prstGeom prst="rect">
            <a:avLst/>
          </a:prstGeom>
        </p:spPr>
      </p:pic>
    </p:spTree>
    <p:extLst>
      <p:ext uri="{BB962C8B-B14F-4D97-AF65-F5344CB8AC3E}">
        <p14:creationId xmlns:p14="http://schemas.microsoft.com/office/powerpoint/2010/main" val="11019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A1B1B2-AF2D-4BB5-1A1E-698CFFEF67FC}"/>
              </a:ext>
            </a:extLst>
          </p:cNvPr>
          <p:cNvSpPr>
            <a:spLocks noGrp="1"/>
          </p:cNvSpPr>
          <p:nvPr>
            <p:ph idx="1"/>
          </p:nvPr>
        </p:nvSpPr>
        <p:spPr/>
        <p:txBody>
          <a:bodyPr>
            <a:normAutofit/>
          </a:bodyPr>
          <a:lstStyle/>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Y</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ardımcı olacak görevliler dikkatlice dinlenmeli, sözü kesilmemelidir. Görevli gereksiz yere meşgul edilmemelidir.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İşin yapılması için görevliye hediye vermek, bahşiş ya da rüşvet teklif etmek yasaktır.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Mevzuata aykırı şeyler istemek, ısrarcı olmak uygun değildir.</a:t>
            </a:r>
          </a:p>
        </p:txBody>
      </p:sp>
      <p:pic>
        <p:nvPicPr>
          <p:cNvPr id="2" name="Resim 1" descr="yeşil, tasarım içeren bir resim&#10;&#10;Açıklama otomatik olarak oluşturuldu">
            <a:extLst>
              <a:ext uri="{FF2B5EF4-FFF2-40B4-BE49-F238E27FC236}">
                <a16:creationId xmlns:a16="http://schemas.microsoft.com/office/drawing/2014/main" id="{37F345FE-30DB-5F78-311E-F788444BE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462" y="5019675"/>
            <a:ext cx="1865376" cy="1694688"/>
          </a:xfrm>
          <a:prstGeom prst="rect">
            <a:avLst/>
          </a:prstGeom>
        </p:spPr>
      </p:pic>
    </p:spTree>
    <p:extLst>
      <p:ext uri="{BB962C8B-B14F-4D97-AF65-F5344CB8AC3E}">
        <p14:creationId xmlns:p14="http://schemas.microsoft.com/office/powerpoint/2010/main" val="363777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D48F5C-E21E-CAAB-0047-B29978969C75}"/>
              </a:ext>
            </a:extLst>
          </p:cNvPr>
          <p:cNvSpPr>
            <a:spLocks noGrp="1"/>
          </p:cNvSpPr>
          <p:nvPr>
            <p:ph idx="1"/>
          </p:nvPr>
        </p:nvSpPr>
        <p:spPr>
          <a:xfrm>
            <a:off x="838200" y="1253331"/>
            <a:ext cx="10515600" cy="4351338"/>
          </a:xfrm>
        </p:spPr>
        <p:txBody>
          <a:bodyPr>
            <a:noAutofit/>
          </a:bodyPr>
          <a:lstStyle/>
          <a:p>
            <a:pPr marL="0" indent="0">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Arial" panose="020B0604020202020204" pitchFamily="34" charset="0"/>
              </a:rPr>
              <a:t>Toplu Yaşam Alanlarında Uyulması Gereken Kurallar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Arial" panose="020B0604020202020204" pitchFamily="34" charset="0"/>
              </a:rPr>
              <a:t>Türkiye’de komşuluk ilişkileri önemlidir. Bu ilişkinin sağlıklı olabilmesi için bazı kurallara uyulması gerekmektedir. Bunları şu şekilde özetleyebiliriz:</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Arial" panose="020B0604020202020204" pitchFamily="34" charset="0"/>
              </a:rPr>
              <a:t>Ülkemizde genel olarak 23.00 – 08.00 saatleri arası, pazar günleri ve resm</a:t>
            </a:r>
            <a:r>
              <a:rPr lang="tr-TR" sz="2400" kern="100" dirty="0">
                <a:latin typeface="Times New Roman" panose="02020603050405020304" pitchFamily="18" charset="0"/>
                <a:ea typeface="Aptos" panose="020B0004020202020204" pitchFamily="34" charset="0"/>
                <a:cs typeface="Arial" panose="020B0604020202020204" pitchFamily="34" charset="0"/>
              </a:rPr>
              <a:t>î</a:t>
            </a:r>
            <a:r>
              <a:rPr lang="tr-TR" sz="2400" kern="100" dirty="0">
                <a:effectLst/>
                <a:latin typeface="Times New Roman" panose="02020603050405020304" pitchFamily="18" charset="0"/>
                <a:ea typeface="Aptos" panose="020B0004020202020204" pitchFamily="34" charset="0"/>
                <a:cs typeface="Arial" panose="020B0604020202020204" pitchFamily="34" charset="0"/>
              </a:rPr>
              <a:t> tatil günleri yasal dinlenme saatleri olduğundan yüksek sesle müzik dinlemek, çamaşır makinesi, elektrikli süpürge gibi gürültü çıkarabilecek makinaların çalıştırılması doğru değildir.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Arial" panose="020B0604020202020204" pitchFamily="34" charset="0"/>
              </a:rPr>
              <a:t>Evin balkonu özel kullanım alanları olduğundan buradan halı, kilim, sofra bezi gibi ürünlerin silkelenmesi doğru değildir.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Resim 3" descr="trafik işareti, işaret içeren bir resim&#10;&#10;Açıklama otomatik olarak oluşturuldu">
            <a:extLst>
              <a:ext uri="{FF2B5EF4-FFF2-40B4-BE49-F238E27FC236}">
                <a16:creationId xmlns:a16="http://schemas.microsoft.com/office/drawing/2014/main" id="{C0F2BCDD-017B-FA59-D46C-F244BF585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635" y="5199061"/>
            <a:ext cx="1682115" cy="1401763"/>
          </a:xfrm>
          <a:prstGeom prst="rect">
            <a:avLst/>
          </a:prstGeom>
        </p:spPr>
      </p:pic>
    </p:spTree>
    <p:extLst>
      <p:ext uri="{BB962C8B-B14F-4D97-AF65-F5344CB8AC3E}">
        <p14:creationId xmlns:p14="http://schemas.microsoft.com/office/powerpoint/2010/main" val="264443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503777-8652-E74A-5DBA-EF063FEC1DFE}"/>
              </a:ext>
            </a:extLst>
          </p:cNvPr>
          <p:cNvSpPr>
            <a:spLocks noGrp="1"/>
          </p:cNvSpPr>
          <p:nvPr>
            <p:ph idx="1"/>
          </p:nvPr>
        </p:nvSpPr>
        <p:spPr>
          <a:xfrm>
            <a:off x="838200" y="1825625"/>
            <a:ext cx="10515600" cy="3127375"/>
          </a:xfrm>
        </p:spPr>
        <p:txBody>
          <a:bodyPr>
            <a:normAutofit/>
          </a:bodyPr>
          <a:lstStyle/>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Evin giriş kapısı önünde terlik, dolap, çöp gibi eşyaların bulundurulmaması gerekir.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Ev mahremiyetine saygı gösterilmeli evin perdeleri içeri göstermeyecek şekilde örtülmelidir.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Tanınmayan kişilere önlem alınmadan kesinlikle kapı açılmamalıdır.</a:t>
            </a:r>
          </a:p>
        </p:txBody>
      </p:sp>
      <p:pic>
        <p:nvPicPr>
          <p:cNvPr id="2" name="Resim 1" descr="trafik işareti, işaret içeren bir resim&#10;&#10;Açıklama otomatik olarak oluşturuldu">
            <a:extLst>
              <a:ext uri="{FF2B5EF4-FFF2-40B4-BE49-F238E27FC236}">
                <a16:creationId xmlns:a16="http://schemas.microsoft.com/office/drawing/2014/main" id="{5C566B0F-2D42-B0AF-11CF-1A3BB269B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410" y="3990975"/>
            <a:ext cx="1920240" cy="1600200"/>
          </a:xfrm>
          <a:prstGeom prst="rect">
            <a:avLst/>
          </a:prstGeom>
        </p:spPr>
      </p:pic>
    </p:spTree>
    <p:extLst>
      <p:ext uri="{BB962C8B-B14F-4D97-AF65-F5344CB8AC3E}">
        <p14:creationId xmlns:p14="http://schemas.microsoft.com/office/powerpoint/2010/main" val="323073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012773-E4B4-8373-1199-CA198EF6830F}"/>
              </a:ext>
            </a:extLst>
          </p:cNvPr>
          <p:cNvSpPr>
            <a:spLocks noGrp="1"/>
          </p:cNvSpPr>
          <p:nvPr>
            <p:ph type="title"/>
          </p:nvPr>
        </p:nvSpPr>
        <p:spPr/>
        <p:txBody>
          <a:bodyPr>
            <a:normAutofit/>
          </a:bodyPr>
          <a:lstStyle/>
          <a:p>
            <a:pPr algn="ctr">
              <a:lnSpc>
                <a:spcPct val="150000"/>
              </a:lnSpc>
            </a:pPr>
            <a:r>
              <a:rPr lang="tr-TR" sz="2000" b="1" kern="100" dirty="0">
                <a:effectLst/>
                <a:latin typeface="Times New Roman" panose="02020603050405020304" pitchFamily="18" charset="0"/>
                <a:ea typeface="Aptos" panose="020B0004020202020204" pitchFamily="34" charset="0"/>
                <a:cs typeface="Arial" panose="020B0604020202020204" pitchFamily="34" charset="0"/>
              </a:rPr>
              <a:t>⁠HAK VE YÜKÜMLÜLÜKLER TÜRKİYE’DE YABANCILARIN STATÜLERİ, HAKLARI VE YÜKÜMLÜLÜKLERİ (SIK SORULAN SORULAR)</a:t>
            </a:r>
            <a:endParaRPr lang="tr-TR" sz="4000" dirty="0"/>
          </a:p>
        </p:txBody>
      </p:sp>
      <p:sp>
        <p:nvSpPr>
          <p:cNvPr id="3" name="İçerik Yer Tutucusu 2">
            <a:extLst>
              <a:ext uri="{FF2B5EF4-FFF2-40B4-BE49-F238E27FC236}">
                <a16:creationId xmlns:a16="http://schemas.microsoft.com/office/drawing/2014/main" id="{9E397B2D-9895-8811-4D27-F36FD7B6C5DE}"/>
              </a:ext>
            </a:extLst>
          </p:cNvPr>
          <p:cNvSpPr>
            <a:spLocks noGrp="1"/>
          </p:cNvSpPr>
          <p:nvPr>
            <p:ph idx="1"/>
          </p:nvPr>
        </p:nvSpPr>
        <p:spPr/>
        <p:txBody>
          <a:bodyPr>
            <a:normAutofit/>
          </a:bodyPr>
          <a:lstStyle/>
          <a:p>
            <a:pPr marL="0" indent="0" algn="just">
              <a:lnSpc>
                <a:spcPct val="107000"/>
              </a:lnSpc>
              <a:spcAft>
                <a:spcPts val="800"/>
              </a:spcAft>
              <a:buNone/>
            </a:pPr>
            <a:endParaRPr lang="tr-TR" sz="2400" b="1" kern="100" dirty="0">
              <a:latin typeface="Times New Roman" panose="02020603050405020304" pitchFamily="18"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Arial" panose="020B0604020202020204" pitchFamily="34" charset="0"/>
              </a:rPr>
              <a:t>İl göç idaresi müdürlüklerinin adres bilgilerine ve telefon numaralarına nereden ulaşabilirim?</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tr-TR" sz="2400" kern="1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Arial" panose="020B0604020202020204" pitchFamily="34" charset="0"/>
              </a:rPr>
              <a:t>Göç idaresi genel müdürlüğü resmî web sitesinde iletişim bölümünde “taşra teşkilatı” başlığı altında yer almaktadır. (</a:t>
            </a:r>
            <a:r>
              <a:rPr lang="tr-TR" sz="2400" u="sng" kern="100" dirty="0">
                <a:solidFill>
                  <a:srgbClr val="0000FF"/>
                </a:solidFill>
                <a:effectLst/>
                <a:latin typeface="Times New Roman" panose="02020603050405020304" pitchFamily="18" charset="0"/>
                <a:ea typeface="Aptos" panose="020B0004020202020204" pitchFamily="34" charset="0"/>
                <a:cs typeface="Arial" panose="020B0604020202020204" pitchFamily="34" charset="0"/>
                <a:hlinkClick r:id="rId3"/>
              </a:rPr>
              <a:t>www.goc.gov.tr</a:t>
            </a:r>
            <a:r>
              <a:rPr lang="tr-TR" sz="2400" kern="100" dirty="0">
                <a:effectLst/>
                <a:latin typeface="Times New Roman" panose="02020603050405020304" pitchFamily="18" charset="0"/>
                <a:ea typeface="Aptos" panose="020B0004020202020204" pitchFamily="34" charset="0"/>
                <a:cs typeface="Arial" panose="020B0604020202020204" pitchFamily="34" charset="0"/>
              </a:rPr>
              <a:t>) </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7" name="Resim 6" descr="kırmızı, yüksek topuk, oyuncak içeren bir resim&#10;&#10;Açıklama otomatik olarak orta güvenilirlik düzeyiyle oluşturuldu">
            <a:extLst>
              <a:ext uri="{FF2B5EF4-FFF2-40B4-BE49-F238E27FC236}">
                <a16:creationId xmlns:a16="http://schemas.microsoft.com/office/drawing/2014/main" id="{19124718-F483-0AA1-A7D2-A05368269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5850" y="4952999"/>
            <a:ext cx="2647950" cy="1539875"/>
          </a:xfrm>
          <a:prstGeom prst="rect">
            <a:avLst/>
          </a:prstGeom>
        </p:spPr>
      </p:pic>
    </p:spTree>
    <p:extLst>
      <p:ext uri="{BB962C8B-B14F-4D97-AF65-F5344CB8AC3E}">
        <p14:creationId xmlns:p14="http://schemas.microsoft.com/office/powerpoint/2010/main" val="27150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617379-643B-ECDC-6551-D0582F60C6CB}"/>
              </a:ext>
            </a:extLst>
          </p:cNvPr>
          <p:cNvSpPr>
            <a:spLocks noGrp="1"/>
          </p:cNvSpPr>
          <p:nvPr>
            <p:ph idx="1"/>
          </p:nvPr>
        </p:nvSpPr>
        <p:spPr>
          <a:xfrm>
            <a:off x="838200" y="1253331"/>
            <a:ext cx="10515600" cy="4351338"/>
          </a:xfrm>
        </p:spPr>
        <p:txBody>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 üniversitesinden B üniversitesine yatay geçiş veya B üniversitesini kazandım. İzlemem gereken prosedür nedir?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Aynı öğretim kurumunda fakülte veya bölüm değişikliği ile aynı ilde öğretim kurumu değişikliğinde öğrenime ara verilmemesi, süresinde bildirimde bulunması koşuluyla mevcut ikamet izni geçerliliğini korur. Bu kişiler 20 iş günü içerisinde bölüm / fakülte / okul değişikliğini bildirmelidir.</a:t>
            </a:r>
          </a:p>
          <a:p>
            <a:pPr algn="just">
              <a:lnSpc>
                <a:spcPct val="107000"/>
              </a:lnSpc>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İkamet izni öğrenim süresinden kısa ise iznin bittiği tarihten itibaren öğrenim süresi kadar uzatılır. Farklı bir ilde eğitime devam edilecek ise mevcut ikamet izni kesilerek yeni öğrenim süresi kadar ikamet izni düzenlenir.</a:t>
            </a:r>
          </a:p>
          <a:p>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009EF585-7E40-C852-773C-BCF391568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103497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BB71E8-C1A1-C5E6-3273-504B20D2AC01}"/>
              </a:ext>
            </a:extLst>
          </p:cNvPr>
          <p:cNvSpPr>
            <a:spLocks noGrp="1"/>
          </p:cNvSpPr>
          <p:nvPr>
            <p:ph idx="1"/>
          </p:nvPr>
        </p:nvSpPr>
        <p:spPr>
          <a:xfrm>
            <a:off x="838200" y="1253331"/>
            <a:ext cx="10515600" cy="4351338"/>
          </a:xfrm>
        </p:spPr>
        <p:txBody>
          <a:bodyPr>
            <a:normAutofit/>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Eksik belge için kaç gün süre verilir?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30 güne kadar süre verilebilir. Bu süre zarfında tamamlanmaması halinde başvuru geçersiz olacaktır.</a:t>
            </a:r>
          </a:p>
          <a:p>
            <a:pPr algn="just">
              <a:lnSpc>
                <a:spcPct val="107000"/>
              </a:lnSpc>
              <a:spcAft>
                <a:spcPts val="800"/>
              </a:spcAft>
            </a:pP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İkamet izni başvurum için pasaport sürem ne kadar olmalıdır?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Talep edilen süreden en az 60 gün daha uzun süreli bir belgeye sahip olunmalıdır.</a:t>
            </a:r>
          </a:p>
          <a:p>
            <a:pPr algn="just">
              <a:lnSpc>
                <a:spcPct val="107000"/>
              </a:lnSpc>
              <a:spcAft>
                <a:spcPts val="800"/>
              </a:spcAft>
            </a:pP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04EA17F3-148C-1A3D-286D-0D211BE00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4905375"/>
            <a:ext cx="2647950" cy="1587500"/>
          </a:xfrm>
          <a:prstGeom prst="rect">
            <a:avLst/>
          </a:prstGeom>
        </p:spPr>
      </p:pic>
    </p:spTree>
    <p:extLst>
      <p:ext uri="{BB962C8B-B14F-4D97-AF65-F5344CB8AC3E}">
        <p14:creationId xmlns:p14="http://schemas.microsoft.com/office/powerpoint/2010/main" val="191947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776C9D-5F95-34C8-F2D2-F97E7B3C4553}"/>
              </a:ext>
            </a:extLst>
          </p:cNvPr>
          <p:cNvSpPr>
            <a:spLocks noGrp="1"/>
          </p:cNvSpPr>
          <p:nvPr>
            <p:ph idx="1"/>
          </p:nvPr>
        </p:nvSpPr>
        <p:spPr>
          <a:xfrm>
            <a:off x="838200" y="1253331"/>
            <a:ext cx="10515600" cy="4351338"/>
          </a:xfrm>
        </p:spPr>
        <p:txBody>
          <a:bodyPr>
            <a:noAutofit/>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Mevcut ikamet izni süremde adres değişikliğinde bulundum. Ne yapmam gerekiyor?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Aynı il sınırları içindeyse 20 iş günü içinde adresin bulunduğu il göç idaresine bildirilmesi gerekmektedir.</a:t>
            </a:r>
          </a:p>
          <a:p>
            <a:pPr algn="just">
              <a:lnSpc>
                <a:spcPct val="107000"/>
              </a:lnSpc>
              <a:spcAft>
                <a:spcPts val="800"/>
              </a:spcAft>
            </a:pP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Mevcut ikamet izninin uzatılması için ne zaman başvuruda bulunulması gerekmektedir?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Uzatma başvuruları ikamet izin süresinin dolmasına 60 gün kalmasından itibaren her koşulda ikamet izni süresi dolmadan önce yapılmalıdır.</a:t>
            </a: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5F56CE67-463A-1BE6-74F1-1E40C6C78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5381624"/>
            <a:ext cx="2647950" cy="1390651"/>
          </a:xfrm>
          <a:prstGeom prst="rect">
            <a:avLst/>
          </a:prstGeom>
        </p:spPr>
      </p:pic>
    </p:spTree>
    <p:extLst>
      <p:ext uri="{BB962C8B-B14F-4D97-AF65-F5344CB8AC3E}">
        <p14:creationId xmlns:p14="http://schemas.microsoft.com/office/powerpoint/2010/main" val="262790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110308-9F1C-6B8F-EF13-89AA662429F8}"/>
              </a:ext>
            </a:extLst>
          </p:cNvPr>
          <p:cNvSpPr>
            <a:spLocks noGrp="1"/>
          </p:cNvSpPr>
          <p:nvPr>
            <p:ph idx="1"/>
          </p:nvPr>
        </p:nvSpPr>
        <p:spPr/>
        <p:txBody>
          <a:bodyPr>
            <a:normAutofit/>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Öğrenci ikamet iznimin süresi bitmeden çok önce mezun oldum. İkamet iznim devam eder mi, nasıl bir yol izlemeliyim?</a:t>
            </a:r>
          </a:p>
          <a:p>
            <a:pPr algn="just">
              <a:lnSpc>
                <a:spcPct val="107000"/>
              </a:lnSpc>
              <a:spcAft>
                <a:spcPts val="800"/>
              </a:spcAft>
            </a:pP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Mezun olan öğrencilerin ikamet izinleri mezuniyet tarihi itibariyle kesilir ve on gün içinde yeni kalış amacına uygun ikamet izni için başvuruda bulunması gerekir. Normal eğitim süresi içinde mezun olamayan öğrencinin ikamet izni en fazla birer yıllık sürelerle ve azami eğitim süresini aşmayacak şekilde uzatılır.</a:t>
            </a: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5E6B4E1F-07E3-9932-2603-649D4F64A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475" y="5124450"/>
            <a:ext cx="2647950" cy="1733550"/>
          </a:xfrm>
          <a:prstGeom prst="rect">
            <a:avLst/>
          </a:prstGeom>
        </p:spPr>
      </p:pic>
    </p:spTree>
    <p:extLst>
      <p:ext uri="{BB962C8B-B14F-4D97-AF65-F5344CB8AC3E}">
        <p14:creationId xmlns:p14="http://schemas.microsoft.com/office/powerpoint/2010/main" val="212990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2F146E-ECD6-8250-048E-A649860A0A5C}"/>
              </a:ext>
            </a:extLst>
          </p:cNvPr>
          <p:cNvSpPr>
            <a:spLocks noGrp="1"/>
          </p:cNvSpPr>
          <p:nvPr>
            <p:ph idx="1"/>
          </p:nvPr>
        </p:nvSpPr>
        <p:spPr>
          <a:xfrm>
            <a:off x="838200" y="1253331"/>
            <a:ext cx="10515600" cy="4351338"/>
          </a:xfrm>
        </p:spPr>
        <p:txBody>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Pasaport değişikliğinde ne yapmalıyım?</a:t>
            </a:r>
          </a:p>
          <a:p>
            <a:pPr algn="just">
              <a:lnSpc>
                <a:spcPct val="107000"/>
              </a:lnSpc>
              <a:spcAft>
                <a:spcPts val="800"/>
              </a:spcAft>
            </a:pP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Pasaport değişikliği 20 iş günü içerisinde Valilik il Göç İdaresi Müdürlüğüne bildirilmesi gerekmektedir.</a:t>
            </a:r>
          </a:p>
          <a:p>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43F0EF0D-F858-9D5C-8542-B89AC67BA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93556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0D1394-C409-E256-FB07-BDCE03CD9EA6}"/>
              </a:ext>
            </a:extLst>
          </p:cNvPr>
          <p:cNvSpPr>
            <a:spLocks noGrp="1"/>
          </p:cNvSpPr>
          <p:nvPr>
            <p:ph type="title"/>
          </p:nvPr>
        </p:nvSpPr>
        <p:spPr>
          <a:xfrm>
            <a:off x="836679" y="723898"/>
            <a:ext cx="6002110" cy="1495425"/>
          </a:xfrm>
        </p:spPr>
        <p:txBody>
          <a:bodyPr>
            <a:normAutofit/>
          </a:bodyPr>
          <a:lstStyle/>
          <a:p>
            <a:pPr algn="ctr"/>
            <a:r>
              <a:rPr lang="tr-TR" sz="2800" b="1" kern="100" dirty="0">
                <a:effectLst/>
                <a:latin typeface="Times New Roman" panose="02020603050405020304" pitchFamily="18" charset="0"/>
                <a:ea typeface="Aptos" panose="020B0004020202020204" pitchFamily="34" charset="0"/>
                <a:cs typeface="Times New Roman" panose="02020603050405020304" pitchFamily="18" charset="0"/>
              </a:rPr>
              <a:t>YENİ BİR ÜLKEDE YAŞAMAK VE UYUM</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D4FA3DA-8D65-EDBF-86F7-ED08E0D3B1DD}"/>
              </a:ext>
            </a:extLst>
          </p:cNvPr>
          <p:cNvSpPr>
            <a:spLocks noGrp="1"/>
          </p:cNvSpPr>
          <p:nvPr>
            <p:ph idx="1"/>
          </p:nvPr>
        </p:nvSpPr>
        <p:spPr>
          <a:xfrm>
            <a:off x="152400" y="2405067"/>
            <a:ext cx="6877050" cy="3729034"/>
          </a:xfrm>
        </p:spPr>
        <p:txBody>
          <a:bodyPr>
            <a:normAutofit/>
          </a:bodyPr>
          <a:lstStyle/>
          <a:p>
            <a:pPr algn="just">
              <a:lnSpc>
                <a:spcPct val="15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Günümüzde doğal afetler, kıtlık, savaş, çalışma, eğitim görme, farklı yaşam tarzı sürdürme gibi nedenlerden insanlar farklı ülkelere göç etmektedir. Bu durum hem göç edenlerin hem de göç alanlarının farklı zorluklarla karşılaşmasını da beraberinde getirmiştir. </a:t>
            </a:r>
          </a:p>
          <a:p>
            <a:pPr algn="just">
              <a:lnSpc>
                <a:spcPct val="15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Göç edenlerin karşılaştığı en önemli sorunlar; farklı gelenek ve görenekler, hukuk, dil ve din anlayışlarıdır. </a:t>
            </a:r>
            <a:r>
              <a:rPr lang="tr-TR" sz="1800" kern="100" dirty="0">
                <a:latin typeface="Times New Roman" panose="02020603050405020304" pitchFamily="18" charset="0"/>
                <a:ea typeface="Aptos" panose="020B0004020202020204" pitchFamily="34" charset="0"/>
                <a:cs typeface="Times New Roman" panose="02020603050405020304" pitchFamily="18" charset="0"/>
              </a:rPr>
              <a:t>Bu durumda</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ev sahibi ülkedeki toplum ile çatışmadan veya dışlanmadan beraber yaşamanın yollarını uygulamak en doğru çözüm yoludur. </a:t>
            </a:r>
          </a:p>
        </p:txBody>
      </p:sp>
      <p:pic>
        <p:nvPicPr>
          <p:cNvPr id="5" name="Resim 4" descr="giyim, adam, insan, ayakkabı, kişi, şahıs içeren bir resim&#10;&#10;Açıklama otomatik olarak oluşturuldu">
            <a:extLst>
              <a:ext uri="{FF2B5EF4-FFF2-40B4-BE49-F238E27FC236}">
                <a16:creationId xmlns:a16="http://schemas.microsoft.com/office/drawing/2014/main" id="{58407DE9-BD8D-38B5-4B19-58BA5DB5CD8D}"/>
              </a:ext>
            </a:extLst>
          </p:cNvPr>
          <p:cNvPicPr>
            <a:picLocks noChangeAspect="1"/>
          </p:cNvPicPr>
          <p:nvPr/>
        </p:nvPicPr>
        <p:blipFill>
          <a:blip r:embed="rId3">
            <a:extLst>
              <a:ext uri="{28A0092B-C50C-407E-A947-70E740481C1C}">
                <a14:useLocalDpi xmlns:a14="http://schemas.microsoft.com/office/drawing/2010/main" val="0"/>
              </a:ext>
            </a:extLst>
          </a:blip>
          <a:srcRect l="25607" r="30714"/>
          <a:stretch/>
        </p:blipFill>
        <p:spPr>
          <a:xfrm>
            <a:off x="7199440" y="10"/>
            <a:ext cx="4992560" cy="6857990"/>
          </a:xfrm>
          <a:prstGeom prst="rect">
            <a:avLst/>
          </a:prstGeom>
          <a:effectLst/>
        </p:spPr>
      </p:pic>
    </p:spTree>
    <p:extLst>
      <p:ext uri="{BB962C8B-B14F-4D97-AF65-F5344CB8AC3E}">
        <p14:creationId xmlns:p14="http://schemas.microsoft.com/office/powerpoint/2010/main" val="156407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FC5F63-80BD-604F-9B0F-82DE66B20CA2}"/>
              </a:ext>
            </a:extLst>
          </p:cNvPr>
          <p:cNvSpPr>
            <a:spLocks noGrp="1"/>
          </p:cNvSpPr>
          <p:nvPr>
            <p:ph idx="1"/>
          </p:nvPr>
        </p:nvSpPr>
        <p:spPr>
          <a:xfrm>
            <a:off x="838200" y="1253331"/>
            <a:ext cx="10515600" cy="4351338"/>
          </a:xfrm>
        </p:spPr>
        <p:txBody>
          <a:bodyPr>
            <a:normAutofit lnSpcReduction="10000"/>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Türkçe öğrenme kursuna kayıt oldum. İkamet izni prosedürleri nasıldır?</a:t>
            </a:r>
          </a:p>
          <a:p>
            <a:pPr marL="0" indent="0" algn="just">
              <a:lnSpc>
                <a:spcPct val="107000"/>
              </a:lnSpc>
              <a:spcAft>
                <a:spcPts val="800"/>
              </a:spcAft>
              <a:buNone/>
            </a:pP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Doğrudan Türkçe öğrenme kursuna kayıt olunması durumunda Türkçe dil kursu vizesi veya öğrenim vizesi ile gelinmiş olması durumunda kısa dönem ikamet izni alınabilir. Bu izin yalnızca 2 defa verilebilmektedir.</a:t>
            </a:r>
          </a:p>
          <a:p>
            <a:pPr algn="just">
              <a:lnSpc>
                <a:spcPct val="107000"/>
              </a:lnSpc>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Üniversiteye kaydolup Üniversiteniz tarafından TÖMER’e yönlendirilmişseniz durumunuzu belgelemeniz kaydıyla bir sonraki eğitim öğretim dönemine kadar öğrenci ikamet izni düzenlenmektedir. Öğrenim amaçlı vizesi olup Türkçe seviyesi yeterli olmadığı için üniversiteye kayıt yaptırmayıp Türkçe öğrenme kursuna yönlendirilen misafir öğrencilerden şartlarını taşıyanlara kısa dönem ikamet izni verilebilmektedir.</a:t>
            </a:r>
          </a:p>
          <a:p>
            <a:pPr marL="0" indent="0">
              <a:buNone/>
            </a:pP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283572B0-391C-8B12-D2F3-EEC16DA26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5333999"/>
            <a:ext cx="2647950" cy="1406525"/>
          </a:xfrm>
          <a:prstGeom prst="rect">
            <a:avLst/>
          </a:prstGeom>
        </p:spPr>
      </p:pic>
    </p:spTree>
    <p:extLst>
      <p:ext uri="{BB962C8B-B14F-4D97-AF65-F5344CB8AC3E}">
        <p14:creationId xmlns:p14="http://schemas.microsoft.com/office/powerpoint/2010/main" val="176117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53D0EC-3053-C5A8-8207-315CF4CCDDBD}"/>
              </a:ext>
            </a:extLst>
          </p:cNvPr>
          <p:cNvSpPr>
            <a:spLocks noGrp="1"/>
          </p:cNvSpPr>
          <p:nvPr>
            <p:ph idx="1"/>
          </p:nvPr>
        </p:nvSpPr>
        <p:spPr>
          <a:xfrm>
            <a:off x="838200" y="1253331"/>
            <a:ext cx="10515600" cy="4351338"/>
          </a:xfrm>
        </p:spPr>
        <p:txBody>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Açık öğretim öğrencilerine ikamet izni verilir mi?</a:t>
            </a:r>
          </a:p>
          <a:p>
            <a:pPr marL="0" indent="0" algn="just">
              <a:lnSpc>
                <a:spcPct val="107000"/>
              </a:lnSpc>
              <a:spcAft>
                <a:spcPts val="800"/>
              </a:spcAft>
              <a:buNone/>
            </a:pP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Özel öğrencilik, açık öğretim veya uzaktan eğitim gerekçesiyle öğrenci ikamet izni verilmez.</a:t>
            </a:r>
          </a:p>
          <a:p>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97F85583-26BE-1AE0-8926-BF7C03ECB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78504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797CA3-610D-273D-3664-4D8A46647985}"/>
              </a:ext>
            </a:extLst>
          </p:cNvPr>
          <p:cNvSpPr>
            <a:spLocks noGrp="1"/>
          </p:cNvSpPr>
          <p:nvPr>
            <p:ph type="title"/>
          </p:nvPr>
        </p:nvSpPr>
        <p:spPr/>
        <p:txBody>
          <a:bodyPr>
            <a:normAutofit fontScale="90000"/>
          </a:bodyPr>
          <a:lstStyle/>
          <a:p>
            <a:pPr algn="ctr"/>
            <a:r>
              <a:rPr lang="tr-TR" sz="4000" b="1" u="sng" dirty="0">
                <a:latin typeface="Times New Roman" panose="02020603050405020304" pitchFamily="18" charset="0"/>
                <a:cs typeface="Times New Roman" panose="02020603050405020304" pitchFamily="18" charset="0"/>
              </a:rPr>
              <a:t>Üniversitemiz Yemekhanelerinden Faydalanabilmek İçin Yapılması Gerekenler</a:t>
            </a:r>
            <a:br>
              <a:rPr lang="tr-TR" b="1" dirty="0"/>
            </a:br>
            <a:endParaRPr lang="tr-TR" dirty="0"/>
          </a:p>
        </p:txBody>
      </p:sp>
      <p:sp>
        <p:nvSpPr>
          <p:cNvPr id="3" name="İçerik Yer Tutucusu 2">
            <a:extLst>
              <a:ext uri="{FF2B5EF4-FFF2-40B4-BE49-F238E27FC236}">
                <a16:creationId xmlns:a16="http://schemas.microsoft.com/office/drawing/2014/main" id="{985B4DE1-9677-05C5-D341-DADE19D95300}"/>
              </a:ext>
            </a:extLst>
          </p:cNvPr>
          <p:cNvSpPr>
            <a:spLocks noGrp="1"/>
          </p:cNvSpPr>
          <p:nvPr>
            <p:ph idx="1"/>
          </p:nvPr>
        </p:nvSpPr>
        <p:spPr/>
        <p:txBody>
          <a:bodyPr>
            <a:normAutofit fontScale="92500"/>
          </a:bodyPr>
          <a:lstStyle/>
          <a:p>
            <a:pPr algn="just"/>
            <a:r>
              <a:rPr lang="tr-TR" sz="2400" dirty="0">
                <a:latin typeface="Times New Roman" panose="02020603050405020304" pitchFamily="18" charset="0"/>
                <a:cs typeface="Times New Roman" panose="02020603050405020304" pitchFamily="18" charset="0"/>
              </a:rPr>
              <a:t>Üniversitemiz yemekhanelerinde yemek yiyebilmek için öncelikle </a:t>
            </a:r>
            <a:r>
              <a:rPr lang="tr-TR" sz="2400" b="1" dirty="0">
                <a:latin typeface="Times New Roman" panose="02020603050405020304" pitchFamily="18" charset="0"/>
                <a:cs typeface="Times New Roman" panose="02020603050405020304" pitchFamily="18" charset="0"/>
              </a:rPr>
              <a:t>Yapı Kredi Bankası müşterisi olunması gerekmektedir</a:t>
            </a:r>
            <a:r>
              <a:rPr lang="tr-TR" sz="2400" dirty="0">
                <a:latin typeface="Times New Roman" panose="02020603050405020304" pitchFamily="18" charset="0"/>
                <a:cs typeface="Times New Roman" panose="02020603050405020304" pitchFamily="18" charset="0"/>
              </a:rPr>
              <a:t>. Yapı Kredi Mobil Bankacılık üzerinden hızlıca online görüşme ile ya da Yapı Kredi şubeleri aracılığıyla müşteri olabilirsiniz.</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Yabancı uyruklu öğrencilerimiz,</a:t>
            </a:r>
            <a:r>
              <a:rPr lang="tr-TR" sz="2400" dirty="0">
                <a:latin typeface="Times New Roman" panose="02020603050405020304" pitchFamily="18" charset="0"/>
                <a:cs typeface="Times New Roman" panose="02020603050405020304" pitchFamily="18" charset="0"/>
              </a:rPr>
              <a:t> Yapı Kredi Bankası Şubelerine kendileri için ayrılan bölüme giderek hesap açılış işlemlerini gerçekleştirebilirler.</a:t>
            </a:r>
          </a:p>
          <a:p>
            <a:pPr algn="just"/>
            <a:endParaRPr lang="tr-TR" sz="2400" dirty="0">
              <a:latin typeface="Times New Roman" panose="02020603050405020304" pitchFamily="18" charset="0"/>
              <a:cs typeface="Times New Roman" panose="02020603050405020304" pitchFamily="18" charset="0"/>
            </a:endParaRPr>
          </a:p>
          <a:p>
            <a:pPr marL="0" indent="0" algn="ctr">
              <a:buNone/>
            </a:pPr>
            <a:r>
              <a:rPr lang="tr-TR" sz="2400" dirty="0">
                <a:latin typeface="Times New Roman" panose="02020603050405020304" pitchFamily="18" charset="0"/>
                <a:cs typeface="Times New Roman" panose="02020603050405020304" pitchFamily="18" charset="0"/>
              </a:rPr>
              <a:t>Yapı Kredi müşterisi olma ile ilgili detaylı bilgi için tıklayınız:</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marL="0" indent="0" algn="ctr">
              <a:buNone/>
            </a:pPr>
            <a:r>
              <a:rPr lang="tr-TR" sz="2400" dirty="0">
                <a:hlinkClick r:id="rId3"/>
              </a:rPr>
              <a:t>Microsoft PowerPoint - Yapı Kredi Mobil ile Müşteri Olma.pptx</a:t>
            </a:r>
            <a:endParaRPr lang="tr-TR" sz="2400" dirty="0">
              <a:latin typeface="Times New Roman" panose="02020603050405020304" pitchFamily="18" charset="0"/>
              <a:cs typeface="Times New Roman" panose="02020603050405020304" pitchFamily="18" charset="0"/>
            </a:endParaRPr>
          </a:p>
        </p:txBody>
      </p:sp>
      <p:cxnSp>
        <p:nvCxnSpPr>
          <p:cNvPr id="5" name="Düz Ok Bağlayıcısı 4">
            <a:extLst>
              <a:ext uri="{FF2B5EF4-FFF2-40B4-BE49-F238E27FC236}">
                <a16:creationId xmlns:a16="http://schemas.microsoft.com/office/drawing/2014/main" id="{14B31C4B-55BF-4429-DB34-9B919DD33D1A}"/>
              </a:ext>
            </a:extLst>
          </p:cNvPr>
          <p:cNvCxnSpPr/>
          <p:nvPr/>
        </p:nvCxnSpPr>
        <p:spPr>
          <a:xfrm>
            <a:off x="5934075" y="5048250"/>
            <a:ext cx="0" cy="495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Dikdörtgen: Köşeleri Yuvarlatılmış 5">
            <a:extLst>
              <a:ext uri="{FF2B5EF4-FFF2-40B4-BE49-F238E27FC236}">
                <a16:creationId xmlns:a16="http://schemas.microsoft.com/office/drawing/2014/main" id="{E90335DD-0610-9C1A-4E8B-B6D219A9E391}"/>
              </a:ext>
            </a:extLst>
          </p:cNvPr>
          <p:cNvSpPr/>
          <p:nvPr/>
        </p:nvSpPr>
        <p:spPr>
          <a:xfrm>
            <a:off x="2143125" y="4419600"/>
            <a:ext cx="7924800" cy="1757363"/>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7" name="Resim 6" descr="trafik işareti, işaret içeren bir resim&#10;&#10;Açıklama otomatik olarak oluşturuldu">
            <a:extLst>
              <a:ext uri="{FF2B5EF4-FFF2-40B4-BE49-F238E27FC236}">
                <a16:creationId xmlns:a16="http://schemas.microsoft.com/office/drawing/2014/main" id="{67B2E28C-50F8-0712-C38B-3CB528710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8936" y="5269707"/>
            <a:ext cx="1467802" cy="1223168"/>
          </a:xfrm>
          <a:prstGeom prst="rect">
            <a:avLst/>
          </a:prstGeom>
        </p:spPr>
      </p:pic>
    </p:spTree>
    <p:extLst>
      <p:ext uri="{BB962C8B-B14F-4D97-AF65-F5344CB8AC3E}">
        <p14:creationId xmlns:p14="http://schemas.microsoft.com/office/powerpoint/2010/main" val="365299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685B1F-9661-9D81-B7E6-07453F316034}"/>
              </a:ext>
            </a:extLst>
          </p:cNvPr>
          <p:cNvSpPr>
            <a:spLocks noGrp="1"/>
          </p:cNvSpPr>
          <p:nvPr>
            <p:ph idx="1"/>
          </p:nvPr>
        </p:nvSpPr>
        <p:spPr>
          <a:xfrm>
            <a:off x="838200" y="531018"/>
            <a:ext cx="10515600" cy="5660231"/>
          </a:xfrm>
        </p:spPr>
        <p:txBody>
          <a:bodyPr>
            <a:normAutofit/>
          </a:bodyPr>
          <a:lstStyle/>
          <a:p>
            <a:pPr algn="just"/>
            <a:r>
              <a:rPr lang="tr-TR" sz="2000" dirty="0">
                <a:latin typeface="Times New Roman" panose="02020603050405020304" pitchFamily="18" charset="0"/>
                <a:cs typeface="Times New Roman" panose="02020603050405020304" pitchFamily="18" charset="0"/>
              </a:rPr>
              <a:t>Yapı Kredi müşterisi olduktan sonra </a:t>
            </a:r>
            <a:r>
              <a:rPr lang="tr-TR" sz="2000" b="1" dirty="0">
                <a:latin typeface="Times New Roman" panose="02020603050405020304" pitchFamily="18" charset="0"/>
                <a:cs typeface="Times New Roman" panose="02020603050405020304" pitchFamily="18" charset="0"/>
              </a:rPr>
              <a:t>Yapı Kredi Mobil ve/veya World Mobil</a:t>
            </a:r>
            <a:r>
              <a:rPr lang="tr-TR" sz="2000" dirty="0">
                <a:latin typeface="Times New Roman" panose="02020603050405020304" pitchFamily="18" charset="0"/>
                <a:cs typeface="Times New Roman" panose="02020603050405020304" pitchFamily="18" charset="0"/>
              </a:rPr>
              <a:t> uygulamaları aşağıdaki linklerden ya da karekodları okutarak akıllı telefona indirilmelidir.</a:t>
            </a:r>
          </a:p>
          <a:p>
            <a:pPr algn="just"/>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0" indent="0" algn="ctr">
              <a:buNone/>
            </a:pPr>
            <a:r>
              <a:rPr lang="tr-TR" sz="2000" dirty="0"/>
              <a:t>Uygulamaya login olduktan sonra </a:t>
            </a:r>
            <a:r>
              <a:rPr lang="tr-TR" sz="2000" b="1" dirty="0"/>
              <a:t>e-kampüs özelliği aktivasyonu</a:t>
            </a:r>
            <a:r>
              <a:rPr lang="tr-TR" sz="2000" dirty="0"/>
              <a:t> yapılmalıdır.</a:t>
            </a:r>
            <a:endParaRPr lang="tr-TR" sz="1600" dirty="0">
              <a:latin typeface="Times New Roman" panose="02020603050405020304" pitchFamily="18" charset="0"/>
              <a:cs typeface="Times New Roman" panose="02020603050405020304" pitchFamily="18" charset="0"/>
            </a:endParaRPr>
          </a:p>
        </p:txBody>
      </p:sp>
      <p:pic>
        <p:nvPicPr>
          <p:cNvPr id="1031" name="Picture 7">
            <a:extLst>
              <a:ext uri="{FF2B5EF4-FFF2-40B4-BE49-F238E27FC236}">
                <a16:creationId xmlns:a16="http://schemas.microsoft.com/office/drawing/2014/main" id="{342A8064-7E83-5691-6D63-2DCEE58BA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78100629-7576-5050-E543-2E0BB12E4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5240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6A6DD20F-F507-3DCE-875C-0EEB44513A16}"/>
              </a:ext>
            </a:extLst>
          </p:cNvPr>
          <p:cNvSpPr txBox="1"/>
          <p:nvPr/>
        </p:nvSpPr>
        <p:spPr>
          <a:xfrm>
            <a:off x="1428750" y="4572000"/>
            <a:ext cx="2305050"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WORLD MOBİL</a:t>
            </a:r>
          </a:p>
        </p:txBody>
      </p:sp>
      <p:sp>
        <p:nvSpPr>
          <p:cNvPr id="7" name="Metin kutusu 6">
            <a:extLst>
              <a:ext uri="{FF2B5EF4-FFF2-40B4-BE49-F238E27FC236}">
                <a16:creationId xmlns:a16="http://schemas.microsoft.com/office/drawing/2014/main" id="{07BE7D76-7AC2-C292-B084-F5E55B9FCDEC}"/>
              </a:ext>
            </a:extLst>
          </p:cNvPr>
          <p:cNvSpPr txBox="1"/>
          <p:nvPr/>
        </p:nvSpPr>
        <p:spPr>
          <a:xfrm>
            <a:off x="8782052" y="4572000"/>
            <a:ext cx="2305050"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YAPI KREDİ MOBİL</a:t>
            </a:r>
          </a:p>
        </p:txBody>
      </p:sp>
      <p:pic>
        <p:nvPicPr>
          <p:cNvPr id="8" name="Resim 7" descr="trafik işareti, işaret içeren bir resim&#10;&#10;Açıklama otomatik olarak oluşturuldu">
            <a:extLst>
              <a:ext uri="{FF2B5EF4-FFF2-40B4-BE49-F238E27FC236}">
                <a16:creationId xmlns:a16="http://schemas.microsoft.com/office/drawing/2014/main" id="{3CC917D1-9576-F307-2F20-68EABD883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9899" y="5403057"/>
            <a:ext cx="1467802" cy="1223168"/>
          </a:xfrm>
          <a:prstGeom prst="rect">
            <a:avLst/>
          </a:prstGeom>
        </p:spPr>
      </p:pic>
    </p:spTree>
    <p:extLst>
      <p:ext uri="{BB962C8B-B14F-4D97-AF65-F5344CB8AC3E}">
        <p14:creationId xmlns:p14="http://schemas.microsoft.com/office/powerpoint/2010/main" val="139715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577A10-7950-F44E-199A-0A57EFCBC652}"/>
              </a:ext>
            </a:extLst>
          </p:cNvPr>
          <p:cNvSpPr>
            <a:spLocks noGrp="1"/>
          </p:cNvSpPr>
          <p:nvPr>
            <p:ph idx="1"/>
          </p:nvPr>
        </p:nvSpPr>
        <p:spPr>
          <a:xfrm>
            <a:off x="838200" y="390525"/>
            <a:ext cx="10515600" cy="5786438"/>
          </a:xfrm>
        </p:spPr>
        <p:txBody>
          <a:bodyPr/>
          <a:lstStyle/>
          <a:p>
            <a:pPr algn="just"/>
            <a:r>
              <a:rPr lang="tr-TR" b="1" dirty="0">
                <a:latin typeface="Times New Roman" panose="02020603050405020304" pitchFamily="18" charset="0"/>
                <a:cs typeface="Times New Roman" panose="02020603050405020304" pitchFamily="18" charset="0"/>
              </a:rPr>
              <a:t>E-Kampüs Aktivasyon ve Limit Tanımlama:</a:t>
            </a:r>
          </a:p>
          <a:p>
            <a:pPr marL="0" indent="0" algn="just">
              <a:buNone/>
            </a:pPr>
            <a:endParaRPr lang="tr-TR" b="1"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1. “PAY” menüsünde bulunan Mobil Ödeme </a:t>
            </a:r>
            <a:r>
              <a:rPr lang="tr-TR" sz="2400" dirty="0" err="1">
                <a:latin typeface="Times New Roman" panose="02020603050405020304" pitchFamily="18" charset="0"/>
                <a:cs typeface="Times New Roman" panose="02020603050405020304" pitchFamily="18" charset="0"/>
              </a:rPr>
              <a:t>Ayarları’nı</a:t>
            </a:r>
            <a:r>
              <a:rPr lang="tr-TR" sz="2400" dirty="0">
                <a:latin typeface="Times New Roman" panose="02020603050405020304" pitchFamily="18" charset="0"/>
                <a:cs typeface="Times New Roman" panose="02020603050405020304" pitchFamily="18" charset="0"/>
              </a:rPr>
              <a:t> seçin.</a:t>
            </a:r>
          </a:p>
          <a:p>
            <a:pPr marL="0" indent="0" algn="just">
              <a:buNone/>
            </a:pPr>
            <a:r>
              <a:rPr lang="tr-TR" sz="2400" dirty="0">
                <a:latin typeface="Times New Roman" panose="02020603050405020304" pitchFamily="18" charset="0"/>
                <a:cs typeface="Times New Roman" panose="02020603050405020304" pitchFamily="18" charset="0"/>
              </a:rPr>
              <a:t>2. E-Kampüs Aktivasyonu başlığını seçin. Burada tanımladığınız dijital kartınızı bulabilirsiniz.</a:t>
            </a:r>
          </a:p>
          <a:p>
            <a:pPr marL="0" indent="0" algn="just">
              <a:buNone/>
            </a:pPr>
            <a:r>
              <a:rPr lang="tr-TR" sz="2400" dirty="0">
                <a:latin typeface="Times New Roman" panose="02020603050405020304" pitchFamily="18" charset="0"/>
                <a:cs typeface="Times New Roman" panose="02020603050405020304" pitchFamily="18" charset="0"/>
              </a:rPr>
              <a:t>3. Limit Tanımlama butonu ile ilgili işleme devam edebilir ve süreci tamamlayabilirsiniz.</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Aktivasyon yapılırken ödeme aracı tanımlanacaktır. Yapı Kredi </a:t>
            </a:r>
            <a:r>
              <a:rPr lang="tr-TR" sz="2400" dirty="0" err="1">
                <a:latin typeface="Times New Roman" panose="02020603050405020304" pitchFamily="18" charset="0"/>
                <a:cs typeface="Times New Roman" panose="02020603050405020304" pitchFamily="18" charset="0"/>
              </a:rPr>
              <a:t>kredi</a:t>
            </a:r>
            <a:r>
              <a:rPr lang="tr-TR" sz="2400" dirty="0">
                <a:latin typeface="Times New Roman" panose="02020603050405020304" pitchFamily="18" charset="0"/>
                <a:cs typeface="Times New Roman" panose="02020603050405020304" pitchFamily="18" charset="0"/>
              </a:rPr>
              <a:t> kartlarınızı, banka kartlarınızı ya da hesabınızı ödeme aracı olarak tanımlayabilirsiniz. Ödeme aracı olarak tanımlayabilmek adına öncelikle kredi kartı/banka kartı ya da hesap açılışı yapılması gereklidir.</a:t>
            </a:r>
          </a:p>
          <a:p>
            <a:pPr marL="0" indent="0" algn="just">
              <a:buNone/>
            </a:pPr>
            <a:endParaRPr lang="tr-TR" dirty="0">
              <a:latin typeface="Times New Roman" panose="02020603050405020304" pitchFamily="18" charset="0"/>
              <a:cs typeface="Times New Roman" panose="02020603050405020304" pitchFamily="18" charset="0"/>
            </a:endParaRPr>
          </a:p>
        </p:txBody>
      </p:sp>
      <p:pic>
        <p:nvPicPr>
          <p:cNvPr id="4" name="Resim 3" descr="trafik işareti, işaret içeren bir resim&#10;&#10;Açıklama otomatik olarak oluşturuldu">
            <a:extLst>
              <a:ext uri="{FF2B5EF4-FFF2-40B4-BE49-F238E27FC236}">
                <a16:creationId xmlns:a16="http://schemas.microsoft.com/office/drawing/2014/main" id="{CFD455C7-0939-BAFB-7BEA-EAE75E3A8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9899" y="5565379"/>
            <a:ext cx="1467802" cy="1223168"/>
          </a:xfrm>
          <a:prstGeom prst="rect">
            <a:avLst/>
          </a:prstGeom>
        </p:spPr>
      </p:pic>
    </p:spTree>
    <p:extLst>
      <p:ext uri="{BB962C8B-B14F-4D97-AF65-F5344CB8AC3E}">
        <p14:creationId xmlns:p14="http://schemas.microsoft.com/office/powerpoint/2010/main" val="288604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1793F6-0A3F-E07A-8D40-89F9C1D8AA9A}"/>
              </a:ext>
            </a:extLst>
          </p:cNvPr>
          <p:cNvSpPr>
            <a:spLocks noGrp="1"/>
          </p:cNvSpPr>
          <p:nvPr>
            <p:ph idx="1"/>
          </p:nvPr>
        </p:nvSpPr>
        <p:spPr>
          <a:xfrm>
            <a:off x="838200" y="257174"/>
            <a:ext cx="10515600" cy="6372225"/>
          </a:xfrm>
        </p:spPr>
        <p:txBody>
          <a:bodyPr>
            <a:normAutofit/>
          </a:bodyPr>
          <a:lstStyle/>
          <a:p>
            <a:pPr marL="0" indent="0" algn="just">
              <a:buNone/>
            </a:pPr>
            <a:r>
              <a:rPr lang="tr-TR" sz="2400" b="1" dirty="0">
                <a:latin typeface="Times New Roman" panose="02020603050405020304" pitchFamily="18" charset="0"/>
                <a:cs typeface="Times New Roman" panose="02020603050405020304" pitchFamily="18" charset="0"/>
              </a:rPr>
              <a:t>Ödeme işlemi nasıl gerçekleştirilir?</a:t>
            </a:r>
          </a:p>
          <a:p>
            <a:pPr marL="0" indent="0" algn="just">
              <a:buNone/>
            </a:pPr>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Ödeme işlemini iki farklı yöntemle gerçekleştirebilirsiniz:</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b="1" dirty="0">
                <a:latin typeface="Times New Roman" panose="02020603050405020304" pitchFamily="18" charset="0"/>
                <a:cs typeface="Times New Roman" panose="02020603050405020304" pitchFamily="18" charset="0"/>
              </a:rPr>
              <a:t>1.</a:t>
            </a:r>
            <a:r>
              <a:rPr lang="tr-TR" sz="2400" dirty="0">
                <a:latin typeface="Times New Roman" panose="02020603050405020304" pitchFamily="18" charset="0"/>
                <a:cs typeface="Times New Roman" panose="02020603050405020304" pitchFamily="18" charset="0"/>
              </a:rPr>
              <a:t> Yapı Kredi kartınızın temassız özelliği ile ödemenizi gerçekleştirebilirsiniz. Yapı Kredi kartınızın temassız özelliğini kullanarak turnikeden geçmek için kartınızı turnike üzerinde bulunan kart okuyucuya yaklaştırarak temassız ödemenizi bakiye olması durumunda gerçekleştirebilirsiniz ve turnikeden geçebilirsiniz.</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ctr">
              <a:buNone/>
            </a:pPr>
            <a:r>
              <a:rPr lang="tr-TR" sz="2400" dirty="0">
                <a:latin typeface="Times New Roman" panose="02020603050405020304" pitchFamily="18" charset="0"/>
                <a:cs typeface="Times New Roman" panose="02020603050405020304" pitchFamily="18" charset="0"/>
              </a:rPr>
              <a:t>VEYA</a:t>
            </a:r>
          </a:p>
          <a:p>
            <a:pPr marL="0" indent="0" algn="ctr">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b="1"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Yapı Kredi Mobil veya World Mobil uygulamaları açılır. “PAY” butonuna bastıktan sonra “QR Kod ile Ödeme” başlığına tıklanır. Açılan kameraya turnikedeki QR okutulur.</a:t>
            </a:r>
          </a:p>
        </p:txBody>
      </p:sp>
      <p:pic>
        <p:nvPicPr>
          <p:cNvPr id="5" name="Resim 4" descr="metin, ekran görüntüsü, marka, yazı tipi içeren bir resim&#10;&#10;Yapay zeka tarafından oluşturulmuş içerik yanlış olabilir.">
            <a:extLst>
              <a:ext uri="{FF2B5EF4-FFF2-40B4-BE49-F238E27FC236}">
                <a16:creationId xmlns:a16="http://schemas.microsoft.com/office/drawing/2014/main" id="{969289EB-9D10-C854-C7B6-BA3B6F23E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264" y="3064670"/>
            <a:ext cx="2213471" cy="1383884"/>
          </a:xfrm>
          <a:prstGeom prst="rect">
            <a:avLst/>
          </a:prstGeom>
        </p:spPr>
      </p:pic>
      <p:pic>
        <p:nvPicPr>
          <p:cNvPr id="6" name="Resim 5" descr="trafik işareti, işaret içeren bir resim&#10;&#10;Açıklama otomatik olarak oluşturuldu">
            <a:extLst>
              <a:ext uri="{FF2B5EF4-FFF2-40B4-BE49-F238E27FC236}">
                <a16:creationId xmlns:a16="http://schemas.microsoft.com/office/drawing/2014/main" id="{9959DE3E-02F5-8BF3-8806-809FB56A6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1374" y="5663407"/>
            <a:ext cx="1124903" cy="937419"/>
          </a:xfrm>
          <a:prstGeom prst="rect">
            <a:avLst/>
          </a:prstGeom>
        </p:spPr>
      </p:pic>
    </p:spTree>
    <p:extLst>
      <p:ext uri="{BB962C8B-B14F-4D97-AF65-F5344CB8AC3E}">
        <p14:creationId xmlns:p14="http://schemas.microsoft.com/office/powerpoint/2010/main" val="47626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FBA088-D2F6-3B1B-4D99-AEC6012410F0}"/>
              </a:ext>
            </a:extLst>
          </p:cNvPr>
          <p:cNvSpPr>
            <a:spLocks noGrp="1"/>
          </p:cNvSpPr>
          <p:nvPr>
            <p:ph idx="1"/>
          </p:nvPr>
        </p:nvSpPr>
        <p:spPr>
          <a:xfrm>
            <a:off x="838200" y="197415"/>
            <a:ext cx="10515600" cy="3765550"/>
          </a:xfrm>
        </p:spPr>
        <p:txBody>
          <a:bodyPr>
            <a:normAutofit/>
          </a:bodyPr>
          <a:lstStyle/>
          <a:p>
            <a:pPr marL="0" indent="0" algn="just">
              <a:buNone/>
            </a:pPr>
            <a:endParaRPr lang="tr-TR" sz="2400" b="1" dirty="0">
              <a:latin typeface="Times New Roman" panose="02020603050405020304" pitchFamily="18" charset="0"/>
              <a:cs typeface="Times New Roman" panose="02020603050405020304" pitchFamily="18" charset="0"/>
            </a:endParaRPr>
          </a:p>
          <a:p>
            <a:pPr marL="0" indent="0">
              <a:buNone/>
            </a:pPr>
            <a:r>
              <a:rPr lang="tr-TR" sz="2400"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Aktivasyon işlemi ile ilgili detaylı bilgi için tıklayınız</a:t>
            </a:r>
            <a:r>
              <a:rPr lang="tr-TR" sz="2400" dirty="0">
                <a:solidFill>
                  <a:srgbClr val="FF0000"/>
                </a:solidFill>
                <a:latin typeface="Times New Roman" panose="02020603050405020304" pitchFamily="18" charset="0"/>
                <a:cs typeface="Times New Roman" panose="02020603050405020304" pitchFamily="18" charset="0"/>
              </a:rPr>
              <a:t> !</a:t>
            </a:r>
          </a:p>
          <a:p>
            <a:pPr marL="0" indent="0">
              <a:buNone/>
            </a:pPr>
            <a:r>
              <a:rPr lang="tr-TR" sz="2400" dirty="0">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E-Kampüs Kullanım Adımları</a:t>
            </a:r>
            <a:r>
              <a:rPr lang="tr-TR" sz="2400" dirty="0">
                <a:solidFill>
                  <a:srgbClr val="FF0000"/>
                </a:solidFill>
                <a:latin typeface="Times New Roman" panose="02020603050405020304" pitchFamily="18" charset="0"/>
                <a:cs typeface="Times New Roman" panose="02020603050405020304" pitchFamily="18" charset="0"/>
              </a:rPr>
              <a:t> !</a:t>
            </a:r>
          </a:p>
          <a:p>
            <a:pPr marL="0" indent="0">
              <a:buNone/>
            </a:pPr>
            <a:r>
              <a:rPr lang="tr-TR" sz="2400" dirty="0">
                <a:solidFill>
                  <a:srgbClr val="FF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E-Kampüs Bilgilendirme </a:t>
            </a:r>
            <a:r>
              <a:rPr lang="tr-TR" sz="2400" dirty="0" err="1">
                <a:solidFill>
                  <a:srgbClr val="FF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Dökümanı</a:t>
            </a:r>
            <a:r>
              <a:rPr lang="tr-TR" sz="2400" dirty="0">
                <a:solidFill>
                  <a:srgbClr val="FF0000"/>
                </a:solidFill>
                <a:latin typeface="Times New Roman" panose="02020603050405020304" pitchFamily="18" charset="0"/>
                <a:cs typeface="Times New Roman" panose="02020603050405020304" pitchFamily="18" charset="0"/>
              </a:rPr>
              <a:t> !</a:t>
            </a:r>
          </a:p>
        </p:txBody>
      </p:sp>
      <p:pic>
        <p:nvPicPr>
          <p:cNvPr id="4" name="Resim 3" descr="trafik işareti, işaret içeren bir resim&#10;&#10;Açıklama otomatik olarak oluşturuldu">
            <a:extLst>
              <a:ext uri="{FF2B5EF4-FFF2-40B4-BE49-F238E27FC236}">
                <a16:creationId xmlns:a16="http://schemas.microsoft.com/office/drawing/2014/main" id="{1F86CD9D-DC03-B9ED-AD90-5615BB77D9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936" y="5269707"/>
            <a:ext cx="1467802" cy="1223168"/>
          </a:xfrm>
          <a:prstGeom prst="rect">
            <a:avLst/>
          </a:prstGeom>
        </p:spPr>
      </p:pic>
      <p:sp>
        <p:nvSpPr>
          <p:cNvPr id="6" name="Metin kutusu 5">
            <a:extLst>
              <a:ext uri="{FF2B5EF4-FFF2-40B4-BE49-F238E27FC236}">
                <a16:creationId xmlns:a16="http://schemas.microsoft.com/office/drawing/2014/main" id="{1769CC04-1C27-B10E-EA0C-3FD37604BC09}"/>
              </a:ext>
            </a:extLst>
          </p:cNvPr>
          <p:cNvSpPr txBox="1"/>
          <p:nvPr/>
        </p:nvSpPr>
        <p:spPr>
          <a:xfrm>
            <a:off x="3048000" y="5269707"/>
            <a:ext cx="6096000" cy="830997"/>
          </a:xfrm>
          <a:prstGeom prst="rect">
            <a:avLst/>
          </a:prstGeom>
          <a:noFill/>
        </p:spPr>
        <p:txBody>
          <a:bodyPr wrap="square">
            <a:spAutoFit/>
          </a:bodyPr>
          <a:lstStyle/>
          <a:p>
            <a:pPr algn="ctr">
              <a:buNone/>
            </a:pPr>
            <a:r>
              <a:rPr lang="tr-TR" sz="2400" b="1" i="0" dirty="0">
                <a:solidFill>
                  <a:srgbClr val="003366"/>
                </a:solidFill>
                <a:effectLst/>
                <a:highlight>
                  <a:srgbClr val="FFFF00"/>
                </a:highlight>
                <a:latin typeface="Times New Roman" panose="02020603050405020304" pitchFamily="18" charset="0"/>
                <a:cs typeface="Times New Roman" panose="02020603050405020304" pitchFamily="18" charset="0"/>
              </a:rPr>
              <a:t>Dijital kartınızda limit olmaması durumunda ödeme gerçekleştiremezsiniz.!!!</a:t>
            </a:r>
            <a:endParaRPr lang="tr-TR" sz="2400" b="0" i="0" dirty="0">
              <a:solidFill>
                <a:srgbClr val="003366"/>
              </a:solidFill>
              <a:effectLst/>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26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AB0F0C-E23E-9C3F-0EBA-5275EDF13BE2}"/>
              </a:ext>
            </a:extLst>
          </p:cNvPr>
          <p:cNvSpPr>
            <a:spLocks noGrp="1"/>
          </p:cNvSpPr>
          <p:nvPr>
            <p:ph type="title"/>
          </p:nvPr>
        </p:nvSpPr>
        <p:spPr/>
        <p:txBody>
          <a:bodyPr>
            <a:normAutofit/>
          </a:bodyPr>
          <a:lstStyle/>
          <a:p>
            <a:pPr algn="ctr"/>
            <a:r>
              <a:rPr lang="tr-TR" sz="2400" b="1" kern="100" dirty="0">
                <a:effectLst/>
                <a:latin typeface="Times New Roman" panose="02020603050405020304" pitchFamily="18" charset="0"/>
                <a:ea typeface="Aptos" panose="020B0004020202020204" pitchFamily="34" charset="0"/>
                <a:cs typeface="Arial" panose="020B0604020202020204" pitchFamily="34" charset="0"/>
              </a:rPr>
              <a:t>SOSYAL HAYATA İLİŞKİN BİLGİLENDİRME BARINMA VE ALT YAPI HİZMETLERİ TÜRKİYEDE KONUT, KİRALAMA VE MÜLK EDİNME</a:t>
            </a:r>
            <a:endParaRPr lang="tr-TR" sz="5400" dirty="0"/>
          </a:p>
        </p:txBody>
      </p:sp>
      <p:sp>
        <p:nvSpPr>
          <p:cNvPr id="3" name="İçerik Yer Tutucusu 2">
            <a:extLst>
              <a:ext uri="{FF2B5EF4-FFF2-40B4-BE49-F238E27FC236}">
                <a16:creationId xmlns:a16="http://schemas.microsoft.com/office/drawing/2014/main" id="{C1A366B4-ABA1-238B-5313-909C50EA4D63}"/>
              </a:ext>
            </a:extLst>
          </p:cNvPr>
          <p:cNvSpPr>
            <a:spLocks noGrp="1"/>
          </p:cNvSpPr>
          <p:nvPr>
            <p:ph idx="1"/>
          </p:nvPr>
        </p:nvSpPr>
        <p:spPr/>
        <p:txBody>
          <a:bodyPr>
            <a:normAutofit/>
          </a:bodyPr>
          <a:lstStyle/>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Arial" panose="020B0604020202020204" pitchFamily="34" charset="0"/>
              </a:rPr>
              <a:t>Türkiye’de birçok ülkede olduğu gibi bir ev satın alabilir veya kiralayabilirsiniz. Anayasaya göre konut dokunulmazdır ve izni olmadan kimsenin konutuna girilemez. Bunun istisnası güvenlik sebebiyle veya mahkeme kararı ile konuta girilebilmesidir.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Arial" panose="020B0604020202020204" pitchFamily="34" charset="0"/>
              </a:rPr>
              <a:t>Bir konuta yerleşirken elektrik, su, isteğe bağlı doğalgaz ve telefon bağlantıları için aboneliğinizin olması gerekmektedir. Bunun için şahsen kendi adınıza yapmak zorundasınız.</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Resim 3" descr="kırmızı, yüksek topuk, oyuncak içeren bir resim&#10;&#10;Açıklama otomatik olarak orta güvenilirlik düzeyiyle oluşturuldu">
            <a:extLst>
              <a:ext uri="{FF2B5EF4-FFF2-40B4-BE49-F238E27FC236}">
                <a16:creationId xmlns:a16="http://schemas.microsoft.com/office/drawing/2014/main" id="{27177F81-8D01-AB26-8FAB-5BB779559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42320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37366-F705-3323-2B57-38A126EC642E}"/>
              </a:ext>
            </a:extLst>
          </p:cNvPr>
          <p:cNvSpPr>
            <a:spLocks noGrp="1"/>
          </p:cNvSpPr>
          <p:nvPr>
            <p:ph type="title"/>
          </p:nvPr>
        </p:nvSpPr>
        <p:spPr>
          <a:xfrm>
            <a:off x="1666270" y="676276"/>
            <a:ext cx="9601287" cy="590550"/>
          </a:xfrm>
        </p:spPr>
        <p:txBody>
          <a:bodyPr>
            <a:normAutofit/>
          </a:bodyPr>
          <a:lstStyle/>
          <a:p>
            <a:pPr algn="l"/>
            <a:r>
              <a:rPr lang="tr-TR" sz="2800" b="1" kern="100" dirty="0">
                <a:effectLst/>
                <a:latin typeface="Times New Roman" panose="02020603050405020304" pitchFamily="18" charset="0"/>
                <a:ea typeface="Aptos" panose="020B0004020202020204" pitchFamily="34" charset="0"/>
                <a:cs typeface="Times New Roman" panose="02020603050405020304" pitchFamily="18" charset="0"/>
              </a:rPr>
              <a:t>TÜRKİYE’DE KONUT KİRALAMA VE MÜLK EDİNME</a:t>
            </a:r>
            <a:endParaRPr lang="tr-TR" sz="2800" dirty="0">
              <a:effectLst/>
            </a:endParaRPr>
          </a:p>
        </p:txBody>
      </p:sp>
      <p:sp>
        <p:nvSpPr>
          <p:cNvPr id="3" name="İçerik Yer Tutucusu 2">
            <a:extLst>
              <a:ext uri="{FF2B5EF4-FFF2-40B4-BE49-F238E27FC236}">
                <a16:creationId xmlns:a16="http://schemas.microsoft.com/office/drawing/2014/main" id="{AC437540-A85C-FE1D-15D2-13E2556E0C64}"/>
              </a:ext>
            </a:extLst>
          </p:cNvPr>
          <p:cNvSpPr>
            <a:spLocks noGrp="1"/>
          </p:cNvSpPr>
          <p:nvPr>
            <p:ph idx="1"/>
          </p:nvPr>
        </p:nvSpPr>
        <p:spPr>
          <a:xfrm>
            <a:off x="913795" y="2096064"/>
            <a:ext cx="10353762" cy="4152336"/>
          </a:xfrm>
        </p:spPr>
        <p:txBody>
          <a:bodyPr>
            <a:noAutofit/>
          </a:bodyPr>
          <a:lstStyle/>
          <a:p>
            <a:pPr algn="just">
              <a:lnSpc>
                <a:spcPct val="150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İnsanların sürekli kalmak maksadıyla oturduğu yere konut / yerleşim yeri (ikametgâh) denir. Türkiye’de yaşayan yabancılar dâhil herkesin adres sistemine kayıtlı bir yerleşim yeri / konutu olmak zorundadır. Türkiye’deki kanunlara göre konutlara / yerleşim yerlerine oturan kişinin izni olmadan kimse giremez. Sadece güvenlik sebebiyle veya mahkeme kararı ile girilebilir.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kırmızı, yüksek topuk, oyuncak içeren bir resim&#10;&#10;Açıklama otomatik olarak orta güvenilirlik düzeyiyle oluşturuldu">
            <a:extLst>
              <a:ext uri="{FF2B5EF4-FFF2-40B4-BE49-F238E27FC236}">
                <a16:creationId xmlns:a16="http://schemas.microsoft.com/office/drawing/2014/main" id="{2A0A405F-6A6E-1E84-428D-8C7BFAE4E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497256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35630D-D508-A769-CC64-524AD4744044}"/>
              </a:ext>
            </a:extLst>
          </p:cNvPr>
          <p:cNvSpPr>
            <a:spLocks noGrp="1"/>
          </p:cNvSpPr>
          <p:nvPr>
            <p:ph idx="1"/>
          </p:nvPr>
        </p:nvSpPr>
        <p:spPr>
          <a:xfrm>
            <a:off x="919119" y="593655"/>
            <a:ext cx="10353762" cy="2504511"/>
          </a:xfrm>
        </p:spPr>
        <p:txBody>
          <a:bodyPr>
            <a:normAutofit/>
          </a:bodyPr>
          <a:lstStyle/>
          <a:p>
            <a:pPr marL="0" indent="0" algn="ctr">
              <a:buNone/>
            </a:pPr>
            <a:r>
              <a:rPr lang="tr-TR"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 Türleri</a:t>
            </a:r>
          </a:p>
          <a:p>
            <a:pPr marL="0" indent="0">
              <a:buNone/>
            </a:pPr>
            <a:endParaRPr lang="tr-TR" sz="4400" b="1" dirty="0">
              <a:latin typeface="Times New Roman" panose="02020603050405020304" pitchFamily="18" charset="0"/>
              <a:cs typeface="Times New Roman" panose="02020603050405020304" pitchFamily="18" charset="0"/>
            </a:endParaRPr>
          </a:p>
          <a:p>
            <a:pPr marL="0" indent="0">
              <a:buNone/>
            </a:pPr>
            <a:r>
              <a:rPr lang="tr-TR" sz="4400" b="1" dirty="0">
                <a:latin typeface="Times New Roman" panose="02020603050405020304" pitchFamily="18" charset="0"/>
                <a:cs typeface="Times New Roman" panose="02020603050405020304" pitchFamily="18" charset="0"/>
              </a:rPr>
              <a:t>  Apartman					     Müstakil</a:t>
            </a:r>
          </a:p>
          <a:p>
            <a:pPr marL="0" indent="0">
              <a:buNone/>
            </a:pPr>
            <a:endParaRPr lang="tr-TR" b="1" dirty="0">
              <a:latin typeface="Times New Roman" panose="02020603050405020304" pitchFamily="18" charset="0"/>
              <a:cs typeface="Times New Roman" panose="02020603050405020304" pitchFamily="18" charset="0"/>
            </a:endParaRPr>
          </a:p>
        </p:txBody>
      </p:sp>
      <p:pic>
        <p:nvPicPr>
          <p:cNvPr id="5" name="Resim 4" descr="View of building with cartoon style architecture">
            <a:extLst>
              <a:ext uri="{FF2B5EF4-FFF2-40B4-BE49-F238E27FC236}">
                <a16:creationId xmlns:a16="http://schemas.microsoft.com/office/drawing/2014/main" id="{97A5E793-A51C-505F-2FFE-B20E35DA4B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982" y="3202813"/>
            <a:ext cx="3628651" cy="3337757"/>
          </a:xfrm>
          <a:prstGeom prst="rect">
            <a:avLst/>
          </a:prstGeom>
          <a:noFill/>
          <a:ln>
            <a:noFill/>
          </a:ln>
        </p:spPr>
      </p:pic>
      <p:pic>
        <p:nvPicPr>
          <p:cNvPr id="6" name="Resim 5" descr="Illustration of house in cross-section">
            <a:extLst>
              <a:ext uri="{FF2B5EF4-FFF2-40B4-BE49-F238E27FC236}">
                <a16:creationId xmlns:a16="http://schemas.microsoft.com/office/drawing/2014/main" id="{9CF4C074-F09F-2A2B-E7F3-FAAC998CD1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2657" y="3202813"/>
            <a:ext cx="3628651" cy="2950337"/>
          </a:xfrm>
          <a:prstGeom prst="rect">
            <a:avLst/>
          </a:prstGeom>
          <a:noFill/>
          <a:ln>
            <a:noFill/>
          </a:ln>
        </p:spPr>
      </p:pic>
      <p:cxnSp>
        <p:nvCxnSpPr>
          <p:cNvPr id="4" name="Düz Ok Bağlayıcısı 3">
            <a:extLst>
              <a:ext uri="{FF2B5EF4-FFF2-40B4-BE49-F238E27FC236}">
                <a16:creationId xmlns:a16="http://schemas.microsoft.com/office/drawing/2014/main" id="{BEBD1379-2014-C622-14BB-0068C24B8F03}"/>
              </a:ext>
            </a:extLst>
          </p:cNvPr>
          <p:cNvCxnSpPr/>
          <p:nvPr/>
        </p:nvCxnSpPr>
        <p:spPr>
          <a:xfrm>
            <a:off x="2563307" y="2676525"/>
            <a:ext cx="0" cy="421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Düz Ok Bağlayıcısı 6">
            <a:extLst>
              <a:ext uri="{FF2B5EF4-FFF2-40B4-BE49-F238E27FC236}">
                <a16:creationId xmlns:a16="http://schemas.microsoft.com/office/drawing/2014/main" id="{0865D22A-8F89-0EA6-9963-56797C553F47}"/>
              </a:ext>
            </a:extLst>
          </p:cNvPr>
          <p:cNvCxnSpPr/>
          <p:nvPr/>
        </p:nvCxnSpPr>
        <p:spPr>
          <a:xfrm>
            <a:off x="9287957" y="2676524"/>
            <a:ext cx="0" cy="421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84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48E8F-C4BA-EBBA-6308-E9AD526A61C8}"/>
              </a:ext>
            </a:extLst>
          </p:cNvPr>
          <p:cNvSpPr>
            <a:spLocks noGrp="1"/>
          </p:cNvSpPr>
          <p:nvPr>
            <p:ph type="title"/>
          </p:nvPr>
        </p:nvSpPr>
        <p:spPr/>
        <p:txBody>
          <a:bodyPr>
            <a:noAutofit/>
          </a:bodyPr>
          <a:lstStyle/>
          <a:p>
            <a:pPr algn="just"/>
            <a:r>
              <a:rPr lang="tr-TR"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Karabük Üniversitesi TÖMER</a:t>
            </a:r>
            <a:r>
              <a:rPr lang="tr-TR" sz="2400" kern="100" dirty="0">
                <a:latin typeface="Times New Roman" panose="02020603050405020304" pitchFamily="18" charset="0"/>
                <a:ea typeface="Aptos" panose="020B0004020202020204" pitchFamily="34" charset="0"/>
                <a:cs typeface="Times New Roman" panose="02020603050405020304" pitchFamily="18" charset="0"/>
              </a:rPr>
              <a:t>’e kayıt yaptıran</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öğrencilerimiz</a:t>
            </a:r>
            <a:r>
              <a:rPr lang="tr-TR" sz="2400" kern="100" dirty="0">
                <a:latin typeface="Times New Roman" panose="02020603050405020304" pitchFamily="18" charset="0"/>
                <a:ea typeface="Aptos" panose="020B0004020202020204" pitchFamily="34" charset="0"/>
                <a:cs typeface="Times New Roman" panose="02020603050405020304" pitchFamily="18" charset="0"/>
              </a:rPr>
              <a:t>,</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topluma uyum sağlamak adına şu hususlara dikkat etmelidir:</a:t>
            </a:r>
            <a:endParaRPr lang="tr-TR" sz="2400" u="sng" dirty="0">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id="{5E6932A9-2C81-5314-7174-B8BB32DCA761}"/>
              </a:ext>
            </a:extLst>
          </p:cNvPr>
          <p:cNvSpPr>
            <a:spLocks noGrp="1"/>
          </p:cNvSpPr>
          <p:nvPr>
            <p:ph idx="1"/>
          </p:nvPr>
        </p:nvSpPr>
        <p:spPr/>
        <p:txBody>
          <a:bodyPr>
            <a:noAutofit/>
          </a:bodyPr>
          <a:lstStyle/>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İhtiyaç duyulan b</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ilgiyi almak için resm</a:t>
            </a:r>
            <a:r>
              <a:rPr lang="tr-TR" sz="2400" kern="100" dirty="0">
                <a:latin typeface="Times New Roman" panose="02020603050405020304" pitchFamily="18" charset="0"/>
                <a:ea typeface="Aptos" panose="020B0004020202020204" pitchFamily="34" charset="0"/>
                <a:cs typeface="Times New Roman" panose="02020603050405020304" pitchFamily="18" charset="0"/>
              </a:rPr>
              <a:t>î</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ve güvenilir yerlere başvurmak,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İyi derecede Türkçe öğrenmek,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Alınması gerekli eğitimlere katılmak,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Kendi hak ve sorumluluklarını öğrenmek, bunlara uygun davranmak,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Resmî kurumlara, çevresine karşı yaptığı her beyanda dürüst olmak,</a:t>
            </a:r>
          </a:p>
        </p:txBody>
      </p:sp>
      <p:pic>
        <p:nvPicPr>
          <p:cNvPr id="5" name="Resim 4" descr="yeşil, tasarım içeren bir resim&#10;&#10;Açıklama otomatik olarak oluşturuldu">
            <a:extLst>
              <a:ext uri="{FF2B5EF4-FFF2-40B4-BE49-F238E27FC236}">
                <a16:creationId xmlns:a16="http://schemas.microsoft.com/office/drawing/2014/main" id="{47FC9647-2EC2-5947-0A0A-66483D618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462" y="4848987"/>
            <a:ext cx="1865376" cy="1865376"/>
          </a:xfrm>
          <a:prstGeom prst="rect">
            <a:avLst/>
          </a:prstGeom>
        </p:spPr>
      </p:pic>
    </p:spTree>
    <p:extLst>
      <p:ext uri="{BB962C8B-B14F-4D97-AF65-F5344CB8AC3E}">
        <p14:creationId xmlns:p14="http://schemas.microsoft.com/office/powerpoint/2010/main" val="200447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B65593-8714-425B-DED0-21F6E03F778A}"/>
              </a:ext>
            </a:extLst>
          </p:cNvPr>
          <p:cNvSpPr>
            <a:spLocks noGrp="1"/>
          </p:cNvSpPr>
          <p:nvPr>
            <p:ph idx="1"/>
          </p:nvPr>
        </p:nvSpPr>
        <p:spPr>
          <a:xfrm>
            <a:off x="838200" y="1253331"/>
            <a:ext cx="10515600" cy="4351338"/>
          </a:xfrm>
        </p:spPr>
        <p:txBody>
          <a:bodyPr>
            <a:normAutofit fontScale="92500" lnSpcReduction="10000"/>
          </a:bodyPr>
          <a:lstStyle/>
          <a:p>
            <a:pPr marL="0" indent="0" algn="ctr">
              <a:lnSpc>
                <a:spcPct val="150000"/>
              </a:lnSpc>
              <a:spcAft>
                <a:spcPts val="800"/>
              </a:spcAft>
              <a:buNone/>
            </a:pP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Kiralama İşlemleri- Kontrat İşlemleri</a:t>
            </a:r>
            <a:endParaRPr lang="tr-TR"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Türkiye’de, birçok ülkede olduğu gibi bir ev satın alarak ya da kiralayarak yaşanabilmektedir. Ev (konut) veya işyeri kiralayan bir kişi, ev - işyeri sahibi (kiraya veren) ile kira sözleşmesi yapmaktadır. Bu sözleşmenin diğer adı kontrattır. Kontrat (sözleşme) hem kiracının hem de mal sahibinin haklarını güvence altına almaktadır.  Kontratın (kira sözleşmesinin) yazılı olarak yapılması gerekmektedir.  Kiracı ve kiraya veren kişiler arasında iki nüsha olarak imzalanmaktadır. Sözleşmenin bir nüshası kiracıda diğer nüshası da ev sahibinde olması gerekmektedir.</a:t>
            </a:r>
          </a:p>
          <a:p>
            <a:pPr marL="0" indent="0">
              <a:buNone/>
            </a:pPr>
            <a:endParaRPr lang="tr-TR" dirty="0"/>
          </a:p>
        </p:txBody>
      </p:sp>
      <p:pic>
        <p:nvPicPr>
          <p:cNvPr id="2" name="Resim 1" descr="trafik işareti, işaret içeren bir resim&#10;&#10;Açıklama otomatik olarak oluşturuldu">
            <a:extLst>
              <a:ext uri="{FF2B5EF4-FFF2-40B4-BE49-F238E27FC236}">
                <a16:creationId xmlns:a16="http://schemas.microsoft.com/office/drawing/2014/main" id="{3BD21AB2-C0B9-2363-CD11-5205922FC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105" y="5102225"/>
            <a:ext cx="1672590" cy="1393825"/>
          </a:xfrm>
          <a:prstGeom prst="rect">
            <a:avLst/>
          </a:prstGeom>
        </p:spPr>
      </p:pic>
    </p:spTree>
    <p:extLst>
      <p:ext uri="{BB962C8B-B14F-4D97-AF65-F5344CB8AC3E}">
        <p14:creationId xmlns:p14="http://schemas.microsoft.com/office/powerpoint/2010/main" val="148333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E47B60-DED5-6C70-F05C-2884417C8AEF}"/>
              </a:ext>
            </a:extLst>
          </p:cNvPr>
          <p:cNvSpPr>
            <a:spLocks noGrp="1"/>
          </p:cNvSpPr>
          <p:nvPr>
            <p:ph idx="1"/>
          </p:nvPr>
        </p:nvSpPr>
        <p:spPr>
          <a:xfrm>
            <a:off x="838199" y="847725"/>
            <a:ext cx="11077575" cy="5329238"/>
          </a:xfrm>
        </p:spPr>
        <p:txBody>
          <a:bodyPr/>
          <a:lstStyle/>
          <a:p>
            <a:pPr marL="0" indent="0" algn="just">
              <a:lnSpc>
                <a:spcPct val="150000"/>
              </a:lnSpc>
              <a:spcAft>
                <a:spcPts val="800"/>
              </a:spcAft>
              <a:buNone/>
            </a:pPr>
            <a:r>
              <a:rPr lang="tr-TR" sz="2400" b="1" u="sng" kern="100" dirty="0">
                <a:latin typeface="Times New Roman" panose="02020603050405020304" pitchFamily="18" charset="0"/>
                <a:ea typeface="Aptos" panose="020B0004020202020204" pitchFamily="34" charset="0"/>
                <a:cs typeface="Times New Roman" panose="02020603050405020304" pitchFamily="18" charset="0"/>
              </a:rPr>
              <a:t>DİKKAT!!!</a:t>
            </a:r>
            <a:endParaRPr lang="tr-TR" sz="2400" b="1" u="sng"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50000"/>
              </a:lnSpc>
              <a:spcAft>
                <a:spcPts val="800"/>
              </a:spcAft>
              <a:buNone/>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Kira sözleşmesinde yer alması gereken bilgiler şunlardır:</a:t>
            </a:r>
          </a:p>
          <a:p>
            <a:pPr algn="just">
              <a:lnSpc>
                <a:spcPct val="150000"/>
              </a:lnSpc>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Tarafların kimlik bilgileri</a:t>
            </a:r>
          </a:p>
          <a:p>
            <a:pPr algn="just">
              <a:lnSpc>
                <a:spcPct val="150000"/>
              </a:lnSpc>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Kiralanan yere ait bilgiler (Cadde, Sokak, Kapı </a:t>
            </a:r>
            <a:r>
              <a:rPr lang="tr-TR" sz="2200" kern="100" dirty="0" err="1">
                <a:effectLst/>
                <a:latin typeface="Times New Roman" panose="02020603050405020304" pitchFamily="18" charset="0"/>
                <a:ea typeface="Aptos" panose="020B0004020202020204" pitchFamily="34" charset="0"/>
                <a:cs typeface="Times New Roman" panose="02020603050405020304" pitchFamily="18" charset="0"/>
              </a:rPr>
              <a:t>no</a:t>
            </a: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tr-TR" sz="22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Kira Sözleşmesinin başlangıç tarihi ve süresi</a:t>
            </a:r>
          </a:p>
          <a:p>
            <a:pPr algn="just">
              <a:lnSpc>
                <a:spcPct val="150000"/>
              </a:lnSpc>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Kira bedeli ve ödeme şekli</a:t>
            </a:r>
          </a:p>
          <a:p>
            <a:pPr algn="just">
              <a:lnSpc>
                <a:spcPct val="150000"/>
              </a:lnSpc>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Kiralanan yerin durumu ve kullanım şekli</a:t>
            </a:r>
          </a:p>
          <a:p>
            <a:pPr algn="just">
              <a:lnSpc>
                <a:spcPct val="150000"/>
              </a:lnSpc>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Kiralanan ile varsa verilen demirbaşlar</a:t>
            </a:r>
          </a:p>
        </p:txBody>
      </p:sp>
      <p:sp>
        <p:nvSpPr>
          <p:cNvPr id="4" name="Rectangle 2">
            <a:extLst>
              <a:ext uri="{FF2B5EF4-FFF2-40B4-BE49-F238E27FC236}">
                <a16:creationId xmlns:a16="http://schemas.microsoft.com/office/drawing/2014/main" id="{BB417436-FF18-2D37-A2A8-55570E897C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6" name="Resim 5" descr="Kira kontratı örneği - Kira kontratı nasıl doldurulur? - Emlak Yaşam">
            <a:extLst>
              <a:ext uri="{FF2B5EF4-FFF2-40B4-BE49-F238E27FC236}">
                <a16:creationId xmlns:a16="http://schemas.microsoft.com/office/drawing/2014/main" id="{60C5B0CC-E3A4-1635-8365-8ED26B31AF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8221" y="1263883"/>
            <a:ext cx="3107054" cy="4330234"/>
          </a:xfrm>
          <a:prstGeom prst="rect">
            <a:avLst/>
          </a:prstGeom>
          <a:noFill/>
          <a:ln>
            <a:noFill/>
          </a:ln>
        </p:spPr>
      </p:pic>
    </p:spTree>
    <p:extLst>
      <p:ext uri="{BB962C8B-B14F-4D97-AF65-F5344CB8AC3E}">
        <p14:creationId xmlns:p14="http://schemas.microsoft.com/office/powerpoint/2010/main" val="392998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0B79D3-1F6E-083B-3BBA-3E415D894654}"/>
              </a:ext>
            </a:extLst>
          </p:cNvPr>
          <p:cNvSpPr>
            <a:spLocks noGrp="1"/>
          </p:cNvSpPr>
          <p:nvPr>
            <p:ph idx="1"/>
          </p:nvPr>
        </p:nvSpPr>
        <p:spPr>
          <a:xfrm>
            <a:off x="838200" y="1253331"/>
            <a:ext cx="10515600" cy="4351338"/>
          </a:xfrm>
        </p:spPr>
        <p:txBody>
          <a:bodyPr>
            <a:normAutofit/>
          </a:bodyPr>
          <a:lstStyle/>
          <a:p>
            <a:pPr algn="just">
              <a:lnSpc>
                <a:spcPct val="150000"/>
              </a:lnSpc>
            </a:pPr>
            <a:r>
              <a:rPr lang="tr-TR" sz="2200" dirty="0">
                <a:effectLst/>
                <a:latin typeface="Times New Roman" panose="02020603050405020304" pitchFamily="18" charset="0"/>
                <a:ea typeface="Aptos" panose="020B0004020202020204" pitchFamily="34" charset="0"/>
              </a:rPr>
              <a:t>Kiralama süresinin ne kadar olacağına kiraya veren (mal sahibi) karar verir. Kira sözleşmesinin süresi dolduğunda sözleşme yıl süre ile yenilenebilir. Kiracı sözleşmeyi yenilemek istemiyorsa sözleşmenin bitiş tarihinden 15 gün önce mal sahibine yazılı bir şekilde bu durumu bildirir. Eğer kira sözleşmesi yenilenecekse kira artışı olup olmayacağına ev sahibi ile kiracı birlikte karar verir. Kira, rastgele artırılamaz. Zam oranı bir önceki yılın üretici fiyat endeksindeki artış oranını geçemez. Kiracı kira bedelini düzenli bir şekilde ödemek zorundadır.</a:t>
            </a:r>
            <a:endParaRPr lang="tr-TR" sz="2200" dirty="0"/>
          </a:p>
        </p:txBody>
      </p:sp>
      <p:pic>
        <p:nvPicPr>
          <p:cNvPr id="2" name="Resim 1" descr="trafik işareti, işaret içeren bir resim&#10;&#10;Açıklama otomatik olarak oluşturuldu">
            <a:extLst>
              <a:ext uri="{FF2B5EF4-FFF2-40B4-BE49-F238E27FC236}">
                <a16:creationId xmlns:a16="http://schemas.microsoft.com/office/drawing/2014/main" id="{20878DAF-9251-C9D7-4D17-07F5ABC23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560" y="4804569"/>
            <a:ext cx="1920240" cy="1600200"/>
          </a:xfrm>
          <a:prstGeom prst="rect">
            <a:avLst/>
          </a:prstGeom>
        </p:spPr>
      </p:pic>
    </p:spTree>
    <p:extLst>
      <p:ext uri="{BB962C8B-B14F-4D97-AF65-F5344CB8AC3E}">
        <p14:creationId xmlns:p14="http://schemas.microsoft.com/office/powerpoint/2010/main" val="328260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7A4C9EC-C75C-B70E-6CE5-F9C3926DFEF3}"/>
              </a:ext>
            </a:extLst>
          </p:cNvPr>
          <p:cNvSpPr>
            <a:spLocks noGrp="1"/>
          </p:cNvSpPr>
          <p:nvPr>
            <p:ph idx="1"/>
          </p:nvPr>
        </p:nvSpPr>
        <p:spPr>
          <a:xfrm>
            <a:off x="838200" y="1253331"/>
            <a:ext cx="10515600" cy="4351338"/>
          </a:xfrm>
        </p:spPr>
        <p:txBody>
          <a:bodyPr/>
          <a:lstStyle/>
          <a:p>
            <a:pPr algn="just">
              <a:lnSpc>
                <a:spcPct val="150000"/>
              </a:lnSpc>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Kiracı ödeme yaptığına dair bir makbuz veya imzalı bir belge almalıdır. Kiracı bir yıl içinde iki veya daha fazla ay kirayı ödemezse </a:t>
            </a:r>
            <a:r>
              <a:rPr lang="tr-TR" sz="2200" kern="100" dirty="0">
                <a:latin typeface="Times New Roman" panose="02020603050405020304" pitchFamily="18" charset="0"/>
                <a:ea typeface="Aptos" panose="020B0004020202020204" pitchFamily="34" charset="0"/>
                <a:cs typeface="Times New Roman" panose="02020603050405020304" pitchFamily="18" charset="0"/>
              </a:rPr>
              <a:t>ev sahibi</a:t>
            </a: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 kiracıyı evden çıkarmak için mahkemeye başvurma hakkına sahiptir. Ev sahibi, kiracıyı mahkeme kararı olmadan mülkten çıkmaya zorlayamaz. Ev sahibi, kiracının izni olmadan eve giremez. Ancak evin, dükkânın bakımı ve onarımı ile ilgili olarak kiracı ile önceden anlaşacakları bir zamanda kiracının izni ile girebilir. Kiralama işlemlerinde, kiralanan mülkün daha önce başka kişilere kiralanmış olup olmadığı konusunda dikkatli olunmalıdır. </a:t>
            </a:r>
          </a:p>
          <a:p>
            <a:pPr marL="0" indent="0">
              <a:buNone/>
            </a:pPr>
            <a:endParaRPr lang="tr-TR" dirty="0"/>
          </a:p>
        </p:txBody>
      </p:sp>
      <p:pic>
        <p:nvPicPr>
          <p:cNvPr id="2" name="Resim 1" descr="trafik işareti, işaret içeren bir resim&#10;&#10;Açıklama otomatik olarak oluşturuldu">
            <a:extLst>
              <a:ext uri="{FF2B5EF4-FFF2-40B4-BE49-F238E27FC236}">
                <a16:creationId xmlns:a16="http://schemas.microsoft.com/office/drawing/2014/main" id="{FE4033D9-7FB7-25B7-6519-BB866ED22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560" y="4804569"/>
            <a:ext cx="1920240" cy="1600200"/>
          </a:xfrm>
          <a:prstGeom prst="rect">
            <a:avLst/>
          </a:prstGeom>
        </p:spPr>
      </p:pic>
    </p:spTree>
    <p:extLst>
      <p:ext uri="{BB962C8B-B14F-4D97-AF65-F5344CB8AC3E}">
        <p14:creationId xmlns:p14="http://schemas.microsoft.com/office/powerpoint/2010/main" val="2528567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9FCA54-B5D2-4ED1-BEC4-EDE90145389B}"/>
              </a:ext>
            </a:extLst>
          </p:cNvPr>
          <p:cNvSpPr>
            <a:spLocks noGrp="1"/>
          </p:cNvSpPr>
          <p:nvPr>
            <p:ph idx="1"/>
          </p:nvPr>
        </p:nvSpPr>
        <p:spPr/>
        <p:txBody>
          <a:bodyPr>
            <a:normAutofit/>
          </a:bodyPr>
          <a:lstStyle/>
          <a:p>
            <a:pPr marL="0" indent="0" algn="just">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Abonelik İşlemleri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Bir konuta ya da işyerine yerleşirken elektrik, su, isteğe bağlı olarak da doğalgaz ve telefon bağlantıları için abonelik alınması zorunludur. İster satın alarak ister kiralayarak yeni bir konuta taşınan herkes bu işleri şahsen veya vekaletname ile yapar.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142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F92C8D-EBB1-8E06-4778-817F4B4354AB}"/>
              </a:ext>
            </a:extLst>
          </p:cNvPr>
          <p:cNvSpPr>
            <a:spLocks noGrp="1"/>
          </p:cNvSpPr>
          <p:nvPr>
            <p:ph idx="1"/>
          </p:nvPr>
        </p:nvSpPr>
        <p:spPr>
          <a:xfrm>
            <a:off x="838200" y="862805"/>
            <a:ext cx="10515600" cy="5261769"/>
          </a:xfrm>
        </p:spPr>
        <p:txBody>
          <a:bodyPr>
            <a:noAutofit/>
          </a:bodyPr>
          <a:lstStyle/>
          <a:p>
            <a:pPr marL="0" indent="0" algn="ctr">
              <a:buNone/>
            </a:pPr>
            <a:r>
              <a:rPr lang="tr-TR" sz="2400" b="1" dirty="0">
                <a:latin typeface="Times New Roman" panose="02020603050405020304" pitchFamily="18" charset="0"/>
                <a:cs typeface="Times New Roman" panose="02020603050405020304" pitchFamily="18" charset="0"/>
              </a:rPr>
              <a:t>Elektrik Başvurusu</a:t>
            </a: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Elektrik bağlatmak için bir elektrik satış ve dağıtım şirketine istenilen belgelerle başvurmak gerekmektedir. Karabük’te elektrik abonelik işlemleri Enerjisa’ya yapıl</a:t>
            </a:r>
            <a:r>
              <a:rPr lang="tr-TR" sz="2400" kern="100" dirty="0">
                <a:latin typeface="Times New Roman" panose="02020603050405020304" pitchFamily="18" charset="0"/>
                <a:ea typeface="Aptos" panose="020B0004020202020204" pitchFamily="34" charset="0"/>
                <a:cs typeface="Times New Roman" panose="02020603050405020304" pitchFamily="18" charset="0"/>
              </a:rPr>
              <a:t>maktadır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u="sng" kern="100" dirty="0">
                <a:effectLst/>
                <a:latin typeface="Times New Roman" panose="02020603050405020304" pitchFamily="18" charset="0"/>
                <a:ea typeface="Aptos" panose="020B0004020202020204" pitchFamily="34" charset="0"/>
                <a:cs typeface="Times New Roman" panose="02020603050405020304" pitchFamily="18" charset="0"/>
              </a:rPr>
              <a:t>Başvuru sırasında şu belgeler istenmektedir:</a:t>
            </a: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Nüfus cüzdanı (Kiracı iseniz ev sahibinin T.C. kimlik numarası)</a:t>
            </a: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Tesisat veya sayaç seri numarası</a:t>
            </a: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Güvence bedeli</a:t>
            </a: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DASK poliçe numarası ile </a:t>
            </a: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Abonelik işlemlerinizi daha hızlı gerçekleştirebilmek için Enerjisa Karabük Müşteri Hizmetleri Merkezi Online İşlemler üzerinden online randevu alabilmekte veya 444 4 372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no’lu</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Çağrı Merkezini arayabilirsiniz.</a:t>
            </a:r>
          </a:p>
          <a:p>
            <a:endParaRPr lang="tr-TR" sz="2200" dirty="0">
              <a:latin typeface="Times New Roman" panose="02020603050405020304" pitchFamily="18" charset="0"/>
              <a:cs typeface="Times New Roman" panose="02020603050405020304" pitchFamily="18" charset="0"/>
            </a:endParaRPr>
          </a:p>
        </p:txBody>
      </p:sp>
      <p:pic>
        <p:nvPicPr>
          <p:cNvPr id="5" name="Resim 4" descr="Yeni Evde Elektrik Aboneliği Nasıl Açtırılır? | eTaşın Blog">
            <a:extLst>
              <a:ext uri="{FF2B5EF4-FFF2-40B4-BE49-F238E27FC236}">
                <a16:creationId xmlns:a16="http://schemas.microsoft.com/office/drawing/2014/main" id="{7EE93F92-C889-830B-ADF7-E6EB1C5283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644" y="3124199"/>
            <a:ext cx="3200156" cy="1800225"/>
          </a:xfrm>
          <a:prstGeom prst="rect">
            <a:avLst/>
          </a:prstGeom>
          <a:noFill/>
          <a:ln>
            <a:noFill/>
          </a:ln>
        </p:spPr>
      </p:pic>
    </p:spTree>
    <p:extLst>
      <p:ext uri="{BB962C8B-B14F-4D97-AF65-F5344CB8AC3E}">
        <p14:creationId xmlns:p14="http://schemas.microsoft.com/office/powerpoint/2010/main" val="1973122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BD773F-6B80-8471-67EA-1A50415F19DE}"/>
              </a:ext>
            </a:extLst>
          </p:cNvPr>
          <p:cNvSpPr>
            <a:spLocks noGrp="1"/>
          </p:cNvSpPr>
          <p:nvPr>
            <p:ph idx="1"/>
          </p:nvPr>
        </p:nvSpPr>
        <p:spPr>
          <a:xfrm>
            <a:off x="838200" y="1854200"/>
            <a:ext cx="10515600" cy="4351338"/>
          </a:xfrm>
        </p:spPr>
        <p:txBody>
          <a:bodyPr/>
          <a:lstStyle/>
          <a:p>
            <a:pPr marL="0" indent="0">
              <a:buNone/>
            </a:pPr>
            <a:endParaRPr lang="tr-TR" sz="24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tr-TR" sz="2400" b="1" kern="100" dirty="0">
                <a:latin typeface="Times New Roman" panose="02020603050405020304" pitchFamily="18" charset="0"/>
                <a:ea typeface="Aptos" panose="020B0004020202020204" pitchFamily="34" charset="0"/>
                <a:cs typeface="Times New Roman" panose="02020603050405020304" pitchFamily="18" charset="0"/>
              </a:rPr>
              <a:t>Su Başvurusu</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Büyükşehirde yaşayanların büyükşehir belediyesine, diğer yerleşim yerlerinde yaşayanların ilgili belediyenin su ve kanalizasyon hizmetleri müdürlüklerine başvurmaları gerekir. </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Karabük Su Abonelik</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İşlemleri, gerekli evraklarla </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Karabük Belediyesi Su ve Kanalizasyon</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İşlemleri</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birimi tarafından yapılmaktadır.</a:t>
            </a:r>
          </a:p>
          <a:p>
            <a:pPr marL="0" indent="0">
              <a:buNone/>
            </a:pPr>
            <a:endParaRPr lang="tr-TR" dirty="0"/>
          </a:p>
        </p:txBody>
      </p:sp>
      <p:pic>
        <p:nvPicPr>
          <p:cNvPr id="4" name="Resim 3" descr="Su aboneliği nasıl yapılır? Su aboneliği için ne istiyorlar?">
            <a:extLst>
              <a:ext uri="{FF2B5EF4-FFF2-40B4-BE49-F238E27FC236}">
                <a16:creationId xmlns:a16="http://schemas.microsoft.com/office/drawing/2014/main" id="{09A3E263-39EE-6F9B-A243-A58FD32229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9400" y="661987"/>
            <a:ext cx="3454400" cy="1729740"/>
          </a:xfrm>
          <a:prstGeom prst="rect">
            <a:avLst/>
          </a:prstGeom>
          <a:noFill/>
          <a:ln>
            <a:noFill/>
          </a:ln>
        </p:spPr>
      </p:pic>
    </p:spTree>
    <p:extLst>
      <p:ext uri="{BB962C8B-B14F-4D97-AF65-F5344CB8AC3E}">
        <p14:creationId xmlns:p14="http://schemas.microsoft.com/office/powerpoint/2010/main" val="56799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0B4032-C429-3B76-98BD-933ABC569817}"/>
              </a:ext>
            </a:extLst>
          </p:cNvPr>
          <p:cNvSpPr>
            <a:spLocks noGrp="1"/>
          </p:cNvSpPr>
          <p:nvPr>
            <p:ph idx="1"/>
          </p:nvPr>
        </p:nvSpPr>
        <p:spPr/>
        <p:txBody>
          <a:bodyPr/>
          <a:lstStyle/>
          <a:p>
            <a:pPr marL="0" indent="0" algn="ctr">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Doğalgaz Başvurusu</a:t>
            </a:r>
          </a:p>
          <a:p>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Karabük’te doğalgaz dağıtım hizmeti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KarGaz</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tarafından gerçekleştiril</a:t>
            </a:r>
            <a:r>
              <a:rPr lang="tr-TR" sz="2400" kern="100" dirty="0">
                <a:latin typeface="Times New Roman" panose="02020603050405020304" pitchFamily="18" charset="0"/>
                <a:ea typeface="Aptos" panose="020B0004020202020204" pitchFamily="34" charset="0"/>
                <a:cs typeface="Times New Roman" panose="02020603050405020304" pitchFamily="18" charset="0"/>
              </a:rPr>
              <a:t>mektedir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Bireysel abonelik almak için ev sahibi kimlik, tapu fotokopisi; kiracı ise kira kontratı, elektrik, su ve çevre temizlik hizmetlerinden yararlandığını gösterir belgelerden birinin fotokopisi ile başvuruda bulunabilmektedir.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Doğalgaz Aboneliği Nasıl Başlatılır? Gerekli Evraklar Nelerdir?">
            <a:extLst>
              <a:ext uri="{FF2B5EF4-FFF2-40B4-BE49-F238E27FC236}">
                <a16:creationId xmlns:a16="http://schemas.microsoft.com/office/drawing/2014/main" id="{04A3DD51-D337-569F-6624-0EEED00929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2042" y="499110"/>
            <a:ext cx="3311758" cy="1996440"/>
          </a:xfrm>
          <a:prstGeom prst="rect">
            <a:avLst/>
          </a:prstGeom>
          <a:noFill/>
          <a:ln>
            <a:noFill/>
          </a:ln>
        </p:spPr>
      </p:pic>
    </p:spTree>
    <p:extLst>
      <p:ext uri="{BB962C8B-B14F-4D97-AF65-F5344CB8AC3E}">
        <p14:creationId xmlns:p14="http://schemas.microsoft.com/office/powerpoint/2010/main" val="164571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199F48-D940-A9EC-401A-457B07D80ABF}"/>
              </a:ext>
            </a:extLst>
          </p:cNvPr>
          <p:cNvSpPr>
            <a:spLocks noGrp="1"/>
          </p:cNvSpPr>
          <p:nvPr>
            <p:ph idx="1"/>
          </p:nvPr>
        </p:nvSpPr>
        <p:spPr>
          <a:xfrm>
            <a:off x="838200" y="892175"/>
            <a:ext cx="10515600" cy="4351338"/>
          </a:xfrm>
        </p:spPr>
        <p:txBody>
          <a:bodyPr/>
          <a:lstStyle/>
          <a:p>
            <a:pPr marL="0" indent="0">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Telefon, Kablolu Yayın, İnternet Başvurusu</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Evlere telefon ve internet bağlama başvurusu Türk Telekom bölge müdürlüklerine yapılmaktadır. Başvuru sırasında yabancı kimlik belgesinin ya da fotokopisinin yetkiliye gösterilmesi yeterlidir. </a:t>
            </a:r>
          </a:p>
          <a:p>
            <a:pPr marL="0" indent="0">
              <a:buNone/>
            </a:pPr>
            <a:endParaRPr lang="tr-TR" dirty="0"/>
          </a:p>
        </p:txBody>
      </p:sp>
      <p:pic>
        <p:nvPicPr>
          <p:cNvPr id="4" name="Resim 3" descr="Türk Telekom abone sayısı ve geliri! (2023) - ShiftDelete.Net">
            <a:extLst>
              <a:ext uri="{FF2B5EF4-FFF2-40B4-BE49-F238E27FC236}">
                <a16:creationId xmlns:a16="http://schemas.microsoft.com/office/drawing/2014/main" id="{84E4A1DC-239D-1BB2-6121-C9ECEE8789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3067844"/>
            <a:ext cx="3933825" cy="2202942"/>
          </a:xfrm>
          <a:prstGeom prst="rect">
            <a:avLst/>
          </a:prstGeom>
          <a:noFill/>
          <a:ln>
            <a:noFill/>
          </a:ln>
        </p:spPr>
      </p:pic>
    </p:spTree>
    <p:extLst>
      <p:ext uri="{BB962C8B-B14F-4D97-AF65-F5344CB8AC3E}">
        <p14:creationId xmlns:p14="http://schemas.microsoft.com/office/powerpoint/2010/main" val="196206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7DFD59-93A6-4BDF-B2D9-13D3F9BCD244}"/>
              </a:ext>
            </a:extLst>
          </p:cNvPr>
          <p:cNvSpPr>
            <a:spLocks noGrp="1"/>
          </p:cNvSpPr>
          <p:nvPr>
            <p:ph type="title"/>
          </p:nvPr>
        </p:nvSpPr>
        <p:spPr/>
        <p:txBody>
          <a:bodyPr>
            <a:normAutofit/>
          </a:bodyPr>
          <a:lstStyle/>
          <a:p>
            <a:pPr algn="ctr"/>
            <a:r>
              <a:rPr lang="tr-TR" sz="4000" b="1" kern="100" dirty="0">
                <a:effectLst/>
                <a:latin typeface="Times New Roman" panose="02020603050405020304" pitchFamily="18" charset="0"/>
                <a:ea typeface="Aptos" panose="020B0004020202020204" pitchFamily="34" charset="0"/>
                <a:cs typeface="Times New Roman" panose="02020603050405020304" pitchFamily="18" charset="0"/>
              </a:rPr>
              <a:t>ŞEHİRLERARASI VE ŞEHİR İÇİ ULAŞIM</a:t>
            </a:r>
            <a:endParaRPr lang="tr-TR" sz="4000" dirty="0"/>
          </a:p>
        </p:txBody>
      </p:sp>
      <p:pic>
        <p:nvPicPr>
          <p:cNvPr id="4" name="Resim 3" descr="Content">
            <a:extLst>
              <a:ext uri="{FF2B5EF4-FFF2-40B4-BE49-F238E27FC236}">
                <a16:creationId xmlns:a16="http://schemas.microsoft.com/office/drawing/2014/main" id="{DB99E680-E1C1-282D-578D-E1876337F4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857" y="1357778"/>
            <a:ext cx="5328285" cy="4142443"/>
          </a:xfrm>
          <a:prstGeom prst="rect">
            <a:avLst/>
          </a:prstGeom>
          <a:noFill/>
          <a:ln>
            <a:noFill/>
          </a:ln>
        </p:spPr>
      </p:pic>
    </p:spTree>
    <p:extLst>
      <p:ext uri="{BB962C8B-B14F-4D97-AF65-F5344CB8AC3E}">
        <p14:creationId xmlns:p14="http://schemas.microsoft.com/office/powerpoint/2010/main" val="343374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6F8CB1-E887-7AE6-0F2A-E120946AB9F9}"/>
              </a:ext>
            </a:extLst>
          </p:cNvPr>
          <p:cNvSpPr>
            <a:spLocks noGrp="1"/>
          </p:cNvSpPr>
          <p:nvPr>
            <p:ph idx="1"/>
          </p:nvPr>
        </p:nvSpPr>
        <p:spPr>
          <a:xfrm>
            <a:off x="838200" y="1253331"/>
            <a:ext cx="10515600" cy="4351338"/>
          </a:xfrm>
        </p:spPr>
        <p:txBody>
          <a:bodyPr>
            <a:noAutofit/>
          </a:bodyPr>
          <a:lstStyle/>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K</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urumdaki kişilere rüşvet, hediye, bahşiş teklifinde bulunmamak,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Kurumların</a:t>
            </a:r>
            <a:r>
              <a:rPr lang="tr-TR" sz="2400" kern="100" dirty="0">
                <a:latin typeface="Times New Roman" panose="02020603050405020304" pitchFamily="18" charset="0"/>
                <a:ea typeface="Aptos" panose="020B0004020202020204" pitchFamily="34" charset="0"/>
                <a:cs typeface="Times New Roman" panose="02020603050405020304" pitchFamily="18" charset="0"/>
              </a:rPr>
              <a:t> her türlü</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i</a:t>
            </a:r>
            <a:r>
              <a:rPr lang="tr-TR" sz="2400" kern="100" dirty="0">
                <a:latin typeface="Times New Roman" panose="02020603050405020304" pitchFamily="18" charset="0"/>
                <a:ea typeface="Aptos" panose="020B0004020202020204" pitchFamily="34" charset="0"/>
                <a:cs typeface="Times New Roman" panose="02020603050405020304" pitchFamily="18" charset="0"/>
              </a:rPr>
              <a:t>şlem için i</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stediği belgeleri eksiksiz ve zamanında teslim etmek, </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Kendisine ait kimlik ya da belgeleri başkasına vermemek, başkasına ait belgeleri kendi adına çeşitli hizmetlerde kullanmamak,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Başvuru sürelerine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ri</a:t>
            </a: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â</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yet</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etmek,</a:t>
            </a:r>
          </a:p>
          <a:p>
            <a:pPr algn="just"/>
            <a:r>
              <a:rPr lang="tr-TR" sz="2400" dirty="0">
                <a:effectLst/>
                <a:latin typeface="Times New Roman" panose="02020603050405020304" pitchFamily="18" charset="0"/>
                <a:ea typeface="Aptos" panose="020B0004020202020204" pitchFamily="34" charset="0"/>
                <a:cs typeface="Times New Roman" panose="02020603050405020304" pitchFamily="18" charset="0"/>
              </a:rPr>
              <a:t>Toplum kurallarına uymak, başkalarını rahatsız edici davranışlardan uzak durmak,</a:t>
            </a:r>
            <a:endParaRPr lang="tr-TR" sz="2400" dirty="0">
              <a:latin typeface="Times New Roman" panose="02020603050405020304" pitchFamily="18"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7FD0770F-0C65-5FEC-0A93-C68E85191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462" y="4848987"/>
            <a:ext cx="1865376" cy="1865376"/>
          </a:xfrm>
          <a:prstGeom prst="rect">
            <a:avLst/>
          </a:prstGeom>
        </p:spPr>
      </p:pic>
    </p:spTree>
    <p:extLst>
      <p:ext uri="{BB962C8B-B14F-4D97-AF65-F5344CB8AC3E}">
        <p14:creationId xmlns:p14="http://schemas.microsoft.com/office/powerpoint/2010/main" val="1442796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8177AA8-7B38-A5DE-A4CE-947CC1A36B30}"/>
              </a:ext>
            </a:extLst>
          </p:cNvPr>
          <p:cNvSpPr>
            <a:spLocks noGrp="1"/>
          </p:cNvSpPr>
          <p:nvPr>
            <p:ph idx="1"/>
          </p:nvPr>
        </p:nvSpPr>
        <p:spPr>
          <a:xfrm>
            <a:off x="1125855" y="533400"/>
            <a:ext cx="9940290" cy="2257425"/>
          </a:xfrm>
        </p:spPr>
        <p:txBody>
          <a:bodyPr>
            <a:normAutofit/>
          </a:bodyPr>
          <a:lstStyle/>
          <a:p>
            <a:pPr marL="0" indent="0" algn="ctr">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Yurt İçi ve Yurt Dışına Seyahat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Türkiye’de bulunan yabancılar ülkenin her yerine seyahat edebilmektedir. Ancak geçici ve uluslararası koruma statüsündeki kişilerin bulundukları şehirden başka bir şehre gidebilmesi için yanlarında pasaport yada resmi bir evrak olması gerekmektedir.</a:t>
            </a:r>
            <a:endParaRPr lang="tr-TR" dirty="0">
              <a:latin typeface="Times New Roman" panose="02020603050405020304" pitchFamily="18" charset="0"/>
              <a:cs typeface="Times New Roman" panose="02020603050405020304" pitchFamily="18" charset="0"/>
            </a:endParaRPr>
          </a:p>
        </p:txBody>
      </p:sp>
      <p:pic>
        <p:nvPicPr>
          <p:cNvPr id="2" name="Resim 1" descr="trafik işareti, işaret içeren bir resim&#10;&#10;Açıklama otomatik olarak oluşturuldu">
            <a:extLst>
              <a:ext uri="{FF2B5EF4-FFF2-40B4-BE49-F238E27FC236}">
                <a16:creationId xmlns:a16="http://schemas.microsoft.com/office/drawing/2014/main" id="{8917ACE7-C1F1-7DA6-E249-2153997CF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315" y="533400"/>
            <a:ext cx="832485" cy="693738"/>
          </a:xfrm>
          <a:prstGeom prst="rect">
            <a:avLst/>
          </a:prstGeom>
        </p:spPr>
      </p:pic>
      <p:sp>
        <p:nvSpPr>
          <p:cNvPr id="7" name="Metin kutusu 6">
            <a:extLst>
              <a:ext uri="{FF2B5EF4-FFF2-40B4-BE49-F238E27FC236}">
                <a16:creationId xmlns:a16="http://schemas.microsoft.com/office/drawing/2014/main" id="{4D341804-796C-820F-09FB-59E1D34D115C}"/>
              </a:ext>
            </a:extLst>
          </p:cNvPr>
          <p:cNvSpPr txBox="1"/>
          <p:nvPr/>
        </p:nvSpPr>
        <p:spPr>
          <a:xfrm>
            <a:off x="1125855" y="2790825"/>
            <a:ext cx="9940290" cy="3010440"/>
          </a:xfrm>
          <a:prstGeom prst="rect">
            <a:avLst/>
          </a:prstGeom>
          <a:noFill/>
        </p:spPr>
        <p:txBody>
          <a:bodyPr wrap="square">
            <a:spAutoFit/>
          </a:bodyPr>
          <a:lstStyle/>
          <a:p>
            <a:pPr algn="ctr">
              <a:lnSpc>
                <a:spcPct val="150000"/>
              </a:lnSpc>
              <a:spcAft>
                <a:spcPts val="800"/>
              </a:spcAf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Genel Trafi</a:t>
            </a:r>
            <a:r>
              <a:rPr lang="tr-TR" sz="2400" b="1" kern="100" dirty="0">
                <a:latin typeface="Times New Roman" panose="02020603050405020304" pitchFamily="18" charset="0"/>
                <a:ea typeface="Aptos" panose="020B0004020202020204" pitchFamily="34" charset="0"/>
                <a:cs typeface="Times New Roman" panose="02020603050405020304" pitchFamily="18" charset="0"/>
              </a:rPr>
              <a:t>k Bilgileri</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Türkiye’de trafik sağdan akmaktadır. Sadece öndeki aracı geçmek için sol şerit kullanılabilmektedir. Yayaların karşıdan karşıya geçerken ilk önce sola sonra sağa bakması gerekmektedir.  Seyahat esnasında emniyet kemeri takılması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gerekmektedir.</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Alkollü araç kullanmak yasaktır. Belirtilen kurallara uyulması gerekmektedir. Aksi takdirde cezai yaptırım uygulanmaktadır.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Işıklı İşaret Cihazı Levhası Nedir Fiyatı Işıklı Trafik İşareti ...">
            <a:extLst>
              <a:ext uri="{FF2B5EF4-FFF2-40B4-BE49-F238E27FC236}">
                <a16:creationId xmlns:a16="http://schemas.microsoft.com/office/drawing/2014/main" id="{1BC096BB-1FDB-183C-354F-3A96A7A759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5" y="5404134"/>
            <a:ext cx="1809750" cy="1347408"/>
          </a:xfrm>
          <a:prstGeom prst="rect">
            <a:avLst/>
          </a:prstGeom>
          <a:noFill/>
          <a:ln>
            <a:noFill/>
          </a:ln>
        </p:spPr>
      </p:pic>
      <p:pic>
        <p:nvPicPr>
          <p:cNvPr id="5" name="Resim 4" descr="Yüksek Performans Trafik Levhaları - Asya Trafik">
            <a:extLst>
              <a:ext uri="{FF2B5EF4-FFF2-40B4-BE49-F238E27FC236}">
                <a16:creationId xmlns:a16="http://schemas.microsoft.com/office/drawing/2014/main" id="{7D6BF9FB-0909-EF4A-B125-587B47E6A6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0652" y="5404134"/>
            <a:ext cx="2155493" cy="1347408"/>
          </a:xfrm>
          <a:prstGeom prst="rect">
            <a:avLst/>
          </a:prstGeom>
          <a:noFill/>
          <a:ln>
            <a:noFill/>
          </a:ln>
        </p:spPr>
      </p:pic>
    </p:spTree>
    <p:extLst>
      <p:ext uri="{BB962C8B-B14F-4D97-AF65-F5344CB8AC3E}">
        <p14:creationId xmlns:p14="http://schemas.microsoft.com/office/powerpoint/2010/main" val="1076135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0AB368-EC3C-2ED3-29A4-DF3919FDD85C}"/>
              </a:ext>
            </a:extLst>
          </p:cNvPr>
          <p:cNvSpPr>
            <a:spLocks noGrp="1"/>
          </p:cNvSpPr>
          <p:nvPr>
            <p:ph idx="1"/>
          </p:nvPr>
        </p:nvSpPr>
        <p:spPr>
          <a:xfrm>
            <a:off x="838200" y="1416050"/>
            <a:ext cx="10515600" cy="2228851"/>
          </a:xfrm>
        </p:spPr>
        <p:txBody>
          <a:bodyPr>
            <a:normAutofit fontScale="92500" lnSpcReduction="10000"/>
          </a:bodyPr>
          <a:lstStyle/>
          <a:p>
            <a:pPr marL="0" indent="0" algn="ctr">
              <a:buNone/>
            </a:pP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Toplu Ulaşım Araçları</a:t>
            </a:r>
            <a:endParaRPr lang="tr-TR" sz="2600" dirty="0"/>
          </a:p>
          <a:p>
            <a:pPr algn="just">
              <a:lnSpc>
                <a:spcPct val="150000"/>
              </a:lnSpc>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Türkiye’de toplu taşıma araçlarının en yaygın biçimi şehirlerarasında şehir içinde otobüs taşımacılığıdır. Toplu taşıma araçları ile seyahat etmek daha ucuz ve güvenli olmaktadır. Karabük’te toplu taşımada kara ulaşımı yaygın durumda bulunmaktadır. Kara ulaşımı</a:t>
            </a:r>
            <a:r>
              <a:rPr lang="tr-TR" sz="2000" kern="100" dirty="0">
                <a:latin typeface="Times New Roman" panose="02020603050405020304" pitchFamily="18" charset="0"/>
                <a:ea typeface="Aptos" panose="020B0004020202020204" pitchFamily="34" charset="0"/>
                <a:cs typeface="Times New Roman" panose="02020603050405020304" pitchFamily="18" charset="0"/>
              </a:rPr>
              <a:t> şehirlerarası yolculukta; </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otobüs, şehirler arası tren, hızlı trenle şehir içinde ise dolmuş, belediye otobüsü, özel halk otobüsü ile yapılmaktadır.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Transport In City Poster ">
            <a:extLst>
              <a:ext uri="{FF2B5EF4-FFF2-40B4-BE49-F238E27FC236}">
                <a16:creationId xmlns:a16="http://schemas.microsoft.com/office/drawing/2014/main" id="{D6587C30-576C-1D5D-607B-0DC4F6D8D136}"/>
              </a:ext>
            </a:extLst>
          </p:cNvPr>
          <p:cNvPicPr>
            <a:picLocks noChangeAspect="1"/>
          </p:cNvPicPr>
          <p:nvPr/>
        </p:nvPicPr>
        <p:blipFill rotWithShape="1">
          <a:blip r:embed="rId3">
            <a:extLst>
              <a:ext uri="{28A0092B-C50C-407E-A947-70E740481C1C}">
                <a14:useLocalDpi xmlns:a14="http://schemas.microsoft.com/office/drawing/2010/main" val="0"/>
              </a:ext>
            </a:extLst>
          </a:blip>
          <a:srcRect t="14015" r="-379"/>
          <a:stretch/>
        </p:blipFill>
        <p:spPr bwMode="auto">
          <a:xfrm>
            <a:off x="9039225" y="247649"/>
            <a:ext cx="2174411" cy="1600201"/>
          </a:xfrm>
          <a:prstGeom prst="rect">
            <a:avLst/>
          </a:prstGeom>
          <a:noFill/>
          <a:ln>
            <a:noFill/>
          </a:ln>
          <a:extLst>
            <a:ext uri="{53640926-AAD7-44D8-BBD7-CCE9431645EC}">
              <a14:shadowObscured xmlns:a14="http://schemas.microsoft.com/office/drawing/2010/main"/>
            </a:ext>
          </a:extLst>
        </p:spPr>
      </p:pic>
      <p:sp>
        <p:nvSpPr>
          <p:cNvPr id="2" name="İçerik Yer Tutucusu 2">
            <a:extLst>
              <a:ext uri="{FF2B5EF4-FFF2-40B4-BE49-F238E27FC236}">
                <a16:creationId xmlns:a16="http://schemas.microsoft.com/office/drawing/2014/main" id="{C809A551-68D1-B550-1A6B-2DE1A5730B31}"/>
              </a:ext>
            </a:extLst>
          </p:cNvPr>
          <p:cNvSpPr txBox="1">
            <a:spLocks/>
          </p:cNvSpPr>
          <p:nvPr/>
        </p:nvSpPr>
        <p:spPr>
          <a:xfrm>
            <a:off x="838200" y="3905250"/>
            <a:ext cx="10375436" cy="24955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800"/>
              </a:spcAft>
              <a:buFont typeface="Arial" panose="020B0604020202020204" pitchFamily="34" charset="0"/>
              <a:buNone/>
            </a:pPr>
            <a:r>
              <a:rPr lang="tr-TR" b="1" kern="100" dirty="0">
                <a:latin typeface="Times New Roman" panose="02020603050405020304" pitchFamily="18" charset="0"/>
                <a:ea typeface="Aptos" panose="020B0004020202020204" pitchFamily="34" charset="0"/>
                <a:cs typeface="Times New Roman" panose="02020603050405020304" pitchFamily="18" charset="0"/>
              </a:rPr>
              <a:t>Seyahatlerde Dikkat Edilecek Belli Başlı Hususlar</a:t>
            </a:r>
            <a:endParaRPr lang="tr-TR"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Toplu taşıma araçlarında sigara içilmemekte ve ayakkabı çıkarılmamaktadır. Kişisel güvenlik için çanta ve diğer kişisel eşyalara sahip çıkılmalıdır. Türkiye’de seyahatler sırasında herkesin yanında bir kimlik belgesi (pasaport da olabilir) taşıması gerekmektedir.</a:t>
            </a:r>
          </a:p>
          <a:p>
            <a:endParaRPr lang="tr-TR" dirty="0"/>
          </a:p>
        </p:txBody>
      </p:sp>
      <p:pic>
        <p:nvPicPr>
          <p:cNvPr id="5" name="Resim 4" descr="trafik işareti, işaret içeren bir resim&#10;&#10;Açıklama otomatik olarak oluşturuldu">
            <a:extLst>
              <a:ext uri="{FF2B5EF4-FFF2-40B4-BE49-F238E27FC236}">
                <a16:creationId xmlns:a16="http://schemas.microsoft.com/office/drawing/2014/main" id="{142AC6EB-233C-CFC7-E748-C3B90ACF6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6430" y="5707062"/>
            <a:ext cx="832485" cy="693738"/>
          </a:xfrm>
          <a:prstGeom prst="rect">
            <a:avLst/>
          </a:prstGeom>
        </p:spPr>
      </p:pic>
    </p:spTree>
    <p:extLst>
      <p:ext uri="{BB962C8B-B14F-4D97-AF65-F5344CB8AC3E}">
        <p14:creationId xmlns:p14="http://schemas.microsoft.com/office/powerpoint/2010/main" val="389650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A3069D-AD40-8CAB-1623-7858EDF90837}"/>
              </a:ext>
            </a:extLst>
          </p:cNvPr>
          <p:cNvSpPr>
            <a:spLocks noGrp="1"/>
          </p:cNvSpPr>
          <p:nvPr>
            <p:ph type="title"/>
          </p:nvPr>
        </p:nvSpPr>
        <p:spPr/>
        <p:txBody>
          <a:bodyPr>
            <a:normAutofit/>
          </a:bodyPr>
          <a:lstStyle/>
          <a:p>
            <a:pPr algn="ctr"/>
            <a:r>
              <a:rPr lang="tr-TR" sz="8000" b="1" kern="100" dirty="0">
                <a:effectLst/>
                <a:latin typeface="Times New Roman" panose="02020603050405020304" pitchFamily="18" charset="0"/>
                <a:ea typeface="Aptos" panose="020B0004020202020204" pitchFamily="34" charset="0"/>
                <a:cs typeface="Times New Roman" panose="02020603050405020304" pitchFamily="18" charset="0"/>
              </a:rPr>
              <a:t>ACİL NUMARALAR </a:t>
            </a:r>
            <a:endParaRPr lang="tr-TR" sz="8000" dirty="0"/>
          </a:p>
        </p:txBody>
      </p:sp>
      <p:pic>
        <p:nvPicPr>
          <p:cNvPr id="4" name="İçerik Yer Tutucusu 3" descr="112 Acil Çağrı Merkezi">
            <a:extLst>
              <a:ext uri="{FF2B5EF4-FFF2-40B4-BE49-F238E27FC236}">
                <a16:creationId xmlns:a16="http://schemas.microsoft.com/office/drawing/2014/main" id="{27A4D3E1-8818-5368-6993-462EE0B9130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43375" y="1690688"/>
            <a:ext cx="3905250" cy="3905250"/>
          </a:xfrm>
          <a:prstGeom prst="rect">
            <a:avLst/>
          </a:prstGeom>
          <a:noFill/>
          <a:ln>
            <a:noFill/>
          </a:ln>
        </p:spPr>
      </p:pic>
    </p:spTree>
    <p:extLst>
      <p:ext uri="{BB962C8B-B14F-4D97-AF65-F5344CB8AC3E}">
        <p14:creationId xmlns:p14="http://schemas.microsoft.com/office/powerpoint/2010/main" val="1743647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58A440-AD95-5670-54E5-34D6F6BBBAA7}"/>
              </a:ext>
            </a:extLst>
          </p:cNvPr>
          <p:cNvSpPr>
            <a:spLocks noGrp="1"/>
          </p:cNvSpPr>
          <p:nvPr>
            <p:ph idx="1"/>
          </p:nvPr>
        </p:nvSpPr>
        <p:spPr>
          <a:xfrm>
            <a:off x="838200" y="988615"/>
            <a:ext cx="10515600" cy="4363673"/>
          </a:xfrm>
        </p:spPr>
        <p:txBody>
          <a:bodyPr>
            <a:noAutofit/>
          </a:bodyPr>
          <a:lstStyle/>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Ülkemizin her yerinden acil durumlar için (kalp krizi, nefes darlığı, boğulma durumları, kazalar, zehirlenmeler, yaralanma ve yüksekten düşme, yangın vb.) 112 acil hattını arayabilirsiniz. 112 acil hattına yapılan aramalar ücretsizdir. Acil çağrı merkezlerini arayanların konumu otomatik belirlenir.</a:t>
            </a: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Ayrıca Türkiye’de bulunan yabancılar için Yabancılar İletişim Merkezi (YİMER) de vardır. Zorla çalıştırma ve </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fuhuşa</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zorlanma, insan ticareti, gayri resmî evlilikler, organ ticareti, göçmen kaçakçılığı, dolandırıcılık, sahtecilik, çalışma ücretinin ödenmemesi, hırsızlık, gasp gibi mal ve can güvenliğini tehdit eden her türlü acil durumda YİMER 157, İl Göç İdaresi Müdürlüğü ya da kolluk kuvvetleri (polis, jandarma) ile irtibata geçerek yardım isteyebilirsiniz.</a:t>
            </a:r>
          </a:p>
        </p:txBody>
      </p:sp>
      <p:pic>
        <p:nvPicPr>
          <p:cNvPr id="2" name="İçerik Yer Tutucusu 3" descr="Yabancılar İletişim Merkezi">
            <a:extLst>
              <a:ext uri="{FF2B5EF4-FFF2-40B4-BE49-F238E27FC236}">
                <a16:creationId xmlns:a16="http://schemas.microsoft.com/office/drawing/2014/main" id="{EFC09E10-9B02-C6A8-AEB3-4753E34BE7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263" y="5639704"/>
            <a:ext cx="2414588" cy="811102"/>
          </a:xfrm>
          <a:prstGeom prst="rect">
            <a:avLst/>
          </a:prstGeom>
          <a:noFill/>
          <a:ln>
            <a:noFill/>
          </a:ln>
        </p:spPr>
      </p:pic>
      <p:pic>
        <p:nvPicPr>
          <p:cNvPr id="4" name="İçerik Yer Tutucusu 3" descr="112 Acil Çağrı Merkezi">
            <a:extLst>
              <a:ext uri="{FF2B5EF4-FFF2-40B4-BE49-F238E27FC236}">
                <a16:creationId xmlns:a16="http://schemas.microsoft.com/office/drawing/2014/main" id="{CEBC5928-E995-8CF5-1CDD-6BC4ADC52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25012" y="5004991"/>
            <a:ext cx="1728788" cy="1728788"/>
          </a:xfrm>
          <a:prstGeom prst="rect">
            <a:avLst/>
          </a:prstGeom>
          <a:noFill/>
          <a:ln>
            <a:noFill/>
          </a:ln>
        </p:spPr>
      </p:pic>
    </p:spTree>
    <p:extLst>
      <p:ext uri="{BB962C8B-B14F-4D97-AF65-F5344CB8AC3E}">
        <p14:creationId xmlns:p14="http://schemas.microsoft.com/office/powerpoint/2010/main" val="1955182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4" name="İçerik Yer Tutucusu 3" descr="Yabancılar İletişim Merkezi">
            <a:extLst>
              <a:ext uri="{FF2B5EF4-FFF2-40B4-BE49-F238E27FC236}">
                <a16:creationId xmlns:a16="http://schemas.microsoft.com/office/drawing/2014/main" id="{F76143F0-5670-689D-C515-9AA4F0708AE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230" y="490538"/>
            <a:ext cx="2471738" cy="830300"/>
          </a:xfrm>
          <a:prstGeom prst="rect">
            <a:avLst/>
          </a:prstGeom>
          <a:noFill/>
          <a:ln>
            <a:noFill/>
          </a:ln>
        </p:spPr>
      </p:pic>
      <p:sp>
        <p:nvSpPr>
          <p:cNvPr id="6" name="Metin kutusu 5">
            <a:extLst>
              <a:ext uri="{FF2B5EF4-FFF2-40B4-BE49-F238E27FC236}">
                <a16:creationId xmlns:a16="http://schemas.microsoft.com/office/drawing/2014/main" id="{A75FA338-190E-5529-1120-3A8C3830A378}"/>
              </a:ext>
            </a:extLst>
          </p:cNvPr>
          <p:cNvSpPr txBox="1"/>
          <p:nvPr/>
        </p:nvSpPr>
        <p:spPr>
          <a:xfrm>
            <a:off x="707230" y="1536815"/>
            <a:ext cx="10777539" cy="1892185"/>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Hafta içi 08:00-18.00 saatleri arasında bilgi edinme hattı olarak hizmet sunan YİMER 157, Türkiye'deki yabancıların vize, ikamet izni, uluslararası koruma, geçici koruma gibi Göç İdaresi Başkanlığı mevzuatı kapsamındaki sorularına da cevap vermektedir. YİMER 5 dilde (Türkçe, İngilizce, Rusça, Arapça ve Farsça) hizmet vermektedir.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İçerik Yer Tutucusu 2">
            <a:extLst>
              <a:ext uri="{FF2B5EF4-FFF2-40B4-BE49-F238E27FC236}">
                <a16:creationId xmlns:a16="http://schemas.microsoft.com/office/drawing/2014/main" id="{172E336C-1C3F-CA9F-CE78-00B76EBC6A74}"/>
              </a:ext>
            </a:extLst>
          </p:cNvPr>
          <p:cNvSpPr txBox="1">
            <a:spLocks/>
          </p:cNvSpPr>
          <p:nvPr/>
        </p:nvSpPr>
        <p:spPr>
          <a:xfrm>
            <a:off x="707230" y="3428999"/>
            <a:ext cx="10777538" cy="27479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800"/>
              </a:spcAft>
              <a:buFont typeface="Arial" panose="020B0604020202020204" pitchFamily="34" charset="0"/>
              <a:buNone/>
            </a:pPr>
            <a:r>
              <a:rPr lang="tr-TR" sz="2600" b="1" u="sng"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DİKKAT!!!</a:t>
            </a:r>
          </a:p>
          <a:p>
            <a:pPr algn="just">
              <a:lnSpc>
                <a:spcPct val="150000"/>
              </a:lnSpc>
              <a:spcAft>
                <a:spcPts val="800"/>
              </a:spcAft>
            </a:pPr>
            <a:r>
              <a:rPr lang="tr-TR" sz="2000" kern="100" dirty="0">
                <a:latin typeface="Times New Roman" panose="02020603050405020304" pitchFamily="18" charset="0"/>
                <a:ea typeface="Aptos" panose="020B0004020202020204" pitchFamily="34" charset="0"/>
                <a:cs typeface="Times New Roman" panose="02020603050405020304" pitchFamily="18" charset="0"/>
              </a:rPr>
              <a:t>Doğru, hızlı ve güvenilir bilgi için yurt içinden 157 numarasından, yurt dışından ise </a:t>
            </a:r>
            <a:r>
              <a:rPr lang="tr-TR" sz="2000" b="1" u="sng" kern="100" dirty="0">
                <a:solidFill>
                  <a:srgbClr val="467886"/>
                </a:solidFill>
                <a:latin typeface="Times New Roman" panose="02020603050405020304" pitchFamily="18" charset="0"/>
                <a:ea typeface="Aptos" panose="020B0004020202020204" pitchFamily="34" charset="0"/>
                <a:cs typeface="Times New Roman" panose="02020603050405020304" pitchFamily="18" charset="0"/>
                <a:hlinkClick r:id="rId4"/>
              </a:rPr>
              <a:t>+90 312 157 11 22</a:t>
            </a:r>
            <a:r>
              <a:rPr lang="tr-TR" sz="2000" kern="100" dirty="0">
                <a:latin typeface="Times New Roman" panose="02020603050405020304" pitchFamily="18" charset="0"/>
                <a:ea typeface="Aptos" panose="020B0004020202020204" pitchFamily="34" charset="0"/>
                <a:cs typeface="Times New Roman" panose="02020603050405020304" pitchFamily="18" charset="0"/>
              </a:rPr>
              <a:t> numaralı telefonla YİMER 157’ye ulaşabilmektedir. Ayrıca </a:t>
            </a:r>
            <a:r>
              <a:rPr lang="tr-TR" sz="2000" u="sng" kern="100" dirty="0">
                <a:solidFill>
                  <a:srgbClr val="467886"/>
                </a:solidFill>
                <a:latin typeface="Times New Roman" panose="02020603050405020304" pitchFamily="18" charset="0"/>
                <a:ea typeface="Aptos" panose="020B0004020202020204" pitchFamily="34" charset="0"/>
                <a:cs typeface="Times New Roman" panose="02020603050405020304" pitchFamily="18" charset="0"/>
                <a:hlinkClick r:id="rId5"/>
              </a:rPr>
              <a:t>www.yimer.gov.tr</a:t>
            </a:r>
            <a:r>
              <a:rPr lang="tr-TR" sz="2000" kern="100" dirty="0">
                <a:latin typeface="Times New Roman" panose="02020603050405020304" pitchFamily="18" charset="0"/>
                <a:ea typeface="Aptos" panose="020B0004020202020204" pitchFamily="34" charset="0"/>
                <a:cs typeface="Times New Roman" panose="02020603050405020304" pitchFamily="18" charset="0"/>
              </a:rPr>
              <a:t> web sitesinden, Instagram, Twitter, Facebook sosyal medya kanallarından, web Chat üzerinden, +90 312 422 04 00 </a:t>
            </a:r>
            <a:r>
              <a:rPr lang="tr-TR" sz="2000" kern="100" dirty="0" err="1">
                <a:latin typeface="Times New Roman" panose="02020603050405020304" pitchFamily="18" charset="0"/>
                <a:ea typeface="Aptos" panose="020B0004020202020204" pitchFamily="34" charset="0"/>
                <a:cs typeface="Times New Roman" panose="02020603050405020304" pitchFamily="18" charset="0"/>
              </a:rPr>
              <a:t>no’lu</a:t>
            </a:r>
            <a:r>
              <a:rPr lang="tr-TR" sz="2000" kern="100" dirty="0">
                <a:latin typeface="Times New Roman" panose="02020603050405020304" pitchFamily="18" charset="0"/>
                <a:ea typeface="Aptos" panose="020B0004020202020204" pitchFamily="34" charset="0"/>
                <a:cs typeface="Times New Roman" panose="02020603050405020304" pitchFamily="18" charset="0"/>
              </a:rPr>
              <a:t> WhatsApp hattından ve @Yimer157bot telegram kanalı üzerinden YİMER 157’ye ulaşabilmektedir.</a:t>
            </a:r>
            <a:endParaRPr lang="tr-TR" sz="20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7919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CA2D92-D24E-3650-2645-2B738C9000DA}"/>
              </a:ext>
            </a:extLst>
          </p:cNvPr>
          <p:cNvSpPr>
            <a:spLocks noGrp="1"/>
          </p:cNvSpPr>
          <p:nvPr>
            <p:ph idx="1"/>
          </p:nvPr>
        </p:nvSpPr>
        <p:spPr>
          <a:xfrm>
            <a:off x="838200" y="911225"/>
            <a:ext cx="10515600" cy="4351338"/>
          </a:xfrm>
        </p:spPr>
        <p:txBody>
          <a:bodyPr/>
          <a:lstStyle/>
          <a:p>
            <a:pPr marL="0" indent="0" algn="ctr">
              <a:buNone/>
            </a:pP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GÜVENLİK GÜÇLERİ</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pic>
        <p:nvPicPr>
          <p:cNvPr id="4" name="Resim 3" descr="Police people in office and outside flat color icons set">
            <a:extLst>
              <a:ext uri="{FF2B5EF4-FFF2-40B4-BE49-F238E27FC236}">
                <a16:creationId xmlns:a16="http://schemas.microsoft.com/office/drawing/2014/main" id="{D97AFBF7-2EAA-8040-1396-22DF5D5BE4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217" y="4972049"/>
            <a:ext cx="2317566" cy="1867877"/>
          </a:xfrm>
          <a:prstGeom prst="rect">
            <a:avLst/>
          </a:prstGeom>
          <a:noFill/>
          <a:ln>
            <a:noFill/>
          </a:ln>
        </p:spPr>
      </p:pic>
      <p:sp>
        <p:nvSpPr>
          <p:cNvPr id="6" name="Metin kutusu 5">
            <a:extLst>
              <a:ext uri="{FF2B5EF4-FFF2-40B4-BE49-F238E27FC236}">
                <a16:creationId xmlns:a16="http://schemas.microsoft.com/office/drawing/2014/main" id="{FD5E9054-C35A-3E99-C323-70AF9E60CDDD}"/>
              </a:ext>
            </a:extLst>
          </p:cNvPr>
          <p:cNvSpPr txBox="1"/>
          <p:nvPr/>
        </p:nvSpPr>
        <p:spPr>
          <a:xfrm>
            <a:off x="923925" y="1446823"/>
            <a:ext cx="10429875" cy="1426031"/>
          </a:xfrm>
          <a:prstGeom prst="rect">
            <a:avLst/>
          </a:prstGeom>
          <a:noFill/>
        </p:spPr>
        <p:txBody>
          <a:bodyPr wrap="square">
            <a:spAutoFit/>
          </a:bodyPr>
          <a:lstStyle/>
          <a:p>
            <a:pPr marL="342900" indent="-342900" algn="just">
              <a:spcAft>
                <a:spcPts val="800"/>
              </a:spcAft>
              <a:buFont typeface="Arial" panose="020B0604020202020204" pitchFamily="34" charset="0"/>
              <a:buChar char="•"/>
            </a:pP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spcAft>
                <a:spcPts val="800"/>
              </a:spcAft>
              <a:buFont typeface="Arial" panose="020B0604020202020204" pitchFamily="34" charset="0"/>
              <a:buChar char="•"/>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Bir suçun mağduru veya tanığı olan, başına tehlikeli bir iş gelen veya tehlikeli bir durumu gören kişi, en yakın polis karakoluna giderek veya “112” Acil Çağrı Merkezini arayarak yardım isteyebilmektedir.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İçerik Yer Tutucusu 7">
            <a:extLst>
              <a:ext uri="{FF2B5EF4-FFF2-40B4-BE49-F238E27FC236}">
                <a16:creationId xmlns:a16="http://schemas.microsoft.com/office/drawing/2014/main" id="{75376793-CDB5-E100-7ED2-2B0445E69B69}"/>
              </a:ext>
            </a:extLst>
          </p:cNvPr>
          <p:cNvSpPr txBox="1">
            <a:spLocks/>
          </p:cNvSpPr>
          <p:nvPr/>
        </p:nvSpPr>
        <p:spPr>
          <a:xfrm>
            <a:off x="923925" y="2753124"/>
            <a:ext cx="10515600" cy="1971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324000" algn="just">
              <a:lnSpc>
                <a:spcPct val="110000"/>
              </a:lnSpc>
              <a:spcBef>
                <a:spcPts val="0"/>
              </a:spcBef>
              <a:spcAft>
                <a:spcPts val="800"/>
              </a:spcAft>
            </a:pPr>
            <a:r>
              <a:rPr lang="en-US" sz="2000" dirty="0" err="1">
                <a:latin typeface="Times New Roman" panose="02020603050405020304" pitchFamily="18" charset="0"/>
                <a:cs typeface="Times New Roman" panose="02020603050405020304" pitchFamily="18" charset="0"/>
              </a:rPr>
              <a:t>Emniyet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asayişin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sağlanması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için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silah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kullanma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yetkisine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sahip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olarak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görev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yapan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kolluk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kuvvetlerinden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Jandarma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Teşkilatı’dır</a:t>
            </a:r>
            <a:r>
              <a:rPr lang="en-US" sz="2000"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a:p>
            <a:pPr marL="324000" indent="-324000" algn="just">
              <a:lnSpc>
                <a:spcPct val="110000"/>
              </a:lnSpc>
              <a:spcBef>
                <a:spcPts val="0"/>
              </a:spcBef>
              <a:spcAft>
                <a:spcPts val="800"/>
              </a:spcAft>
            </a:pPr>
            <a:r>
              <a:rPr lang="en-US" sz="2000" dirty="0">
                <a:latin typeface="Times New Roman" panose="02020603050405020304" pitchFamily="18" charset="0"/>
                <a:cs typeface="Times New Roman" panose="02020603050405020304" pitchFamily="18" charset="0"/>
              </a:rPr>
              <a:t>İl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ilçe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belediye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sınırları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içinde</a:t>
            </a:r>
            <a:r>
              <a:rPr lang="en-US" sz="2000" dirty="0">
                <a:latin typeface="Times New Roman" panose="02020603050405020304" pitchFamily="18" charset="0"/>
                <a:cs typeface="Times New Roman" panose="02020603050405020304" pitchFamily="18" charset="0"/>
              </a:rPr>
              <a:t> polis </a:t>
            </a:r>
            <a:r>
              <a:rPr lang="en-US" sz="2000" dirty="0" err="1">
                <a:latin typeface="Times New Roman" panose="02020603050405020304" pitchFamily="18" charset="0"/>
                <a:cs typeface="Times New Roman" panose="02020603050405020304" pitchFamily="18" charset="0"/>
              </a:rPr>
              <a:t>görevli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yetkili</a:t>
            </a:r>
            <a:r>
              <a:rPr lang="tr-TR" sz="2000" dirty="0">
                <a:latin typeface="Times New Roman" panose="02020603050405020304" pitchFamily="18" charset="0"/>
                <a:cs typeface="Times New Roman" panose="02020603050405020304" pitchFamily="18" charset="0"/>
              </a:rPr>
              <a:t> olarak görev almaktadır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Ancak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bazı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küçük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ilçelerde</a:t>
            </a:r>
            <a:r>
              <a:rPr lang="en-US" sz="2000" dirty="0">
                <a:latin typeface="Times New Roman" panose="02020603050405020304" pitchFamily="18" charset="0"/>
                <a:cs typeface="Times New Roman" panose="02020603050405020304" pitchFamily="18" charset="0"/>
              </a:rPr>
              <a:t> polis </a:t>
            </a:r>
            <a:r>
              <a:rPr lang="en-US" sz="2000" dirty="0" err="1">
                <a:latin typeface="Times New Roman" panose="02020603050405020304" pitchFamily="18" charset="0"/>
                <a:cs typeface="Times New Roman" panose="02020603050405020304" pitchFamily="18" charset="0"/>
              </a:rPr>
              <a:t>teşkilatı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bulunma</a:t>
            </a:r>
            <a:r>
              <a:rPr lang="tr-TR" sz="2000" dirty="0">
                <a:latin typeface="Times New Roman" panose="02020603050405020304" pitchFamily="18" charset="0"/>
                <a:cs typeface="Times New Roman" panose="02020603050405020304" pitchFamily="18" charset="0"/>
              </a:rPr>
              <a:t>maktadır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Buralarda</a:t>
            </a:r>
            <a:r>
              <a:rPr lang="en-US" sz="2000" dirty="0">
                <a:latin typeface="Times New Roman" panose="02020603050405020304" pitchFamily="18" charset="0"/>
                <a:cs typeface="Times New Roman" panose="02020603050405020304" pitchFamily="18" charset="0"/>
              </a:rPr>
              <a:t> da </a:t>
            </a:r>
            <a:r>
              <a:rPr lang="en-US" sz="2000" dirty="0" err="1">
                <a:latin typeface="Times New Roman" panose="02020603050405020304" pitchFamily="18" charset="0"/>
                <a:cs typeface="Times New Roman" panose="02020603050405020304" pitchFamily="18" charset="0"/>
              </a:rPr>
              <a:t>jandarma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görevli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yetkili</a:t>
            </a:r>
            <a:r>
              <a:rPr lang="tr-TR" sz="2000" dirty="0">
                <a:latin typeface="Times New Roman" panose="02020603050405020304" pitchFamily="18" charset="0"/>
                <a:cs typeface="Times New Roman" panose="02020603050405020304" pitchFamily="18" charset="0"/>
              </a:rPr>
              <a:t> olarak görev almaktadır.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35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4D73D8-36FD-A7B7-9C37-EA68D29F5BFC}"/>
              </a:ext>
            </a:extLst>
          </p:cNvPr>
          <p:cNvSpPr>
            <a:spLocks noGrp="1"/>
          </p:cNvSpPr>
          <p:nvPr>
            <p:ph type="title"/>
          </p:nvPr>
        </p:nvSpPr>
        <p:spPr/>
        <p:txBody>
          <a:bodyPr>
            <a:normAutofit/>
          </a:bodyPr>
          <a:lstStyle/>
          <a:p>
            <a:pPr algn="ctr"/>
            <a:r>
              <a:rPr lang="tr-TR" sz="6000" b="1" kern="100" dirty="0">
                <a:effectLst/>
                <a:latin typeface="Times New Roman" panose="02020603050405020304" pitchFamily="18" charset="0"/>
                <a:ea typeface="Aptos" panose="020B0004020202020204" pitchFamily="34" charset="0"/>
                <a:cs typeface="Times New Roman" panose="02020603050405020304" pitchFamily="18" charset="0"/>
              </a:rPr>
              <a:t>DİNİ HİZMETLER</a:t>
            </a:r>
            <a:endParaRPr lang="tr-TR" sz="13800" dirty="0"/>
          </a:p>
        </p:txBody>
      </p:sp>
      <p:sp>
        <p:nvSpPr>
          <p:cNvPr id="3" name="İçerik Yer Tutucusu 2">
            <a:extLst>
              <a:ext uri="{FF2B5EF4-FFF2-40B4-BE49-F238E27FC236}">
                <a16:creationId xmlns:a16="http://schemas.microsoft.com/office/drawing/2014/main" id="{2C64D298-02C9-4432-C934-E60B0DB0FA1F}"/>
              </a:ext>
            </a:extLst>
          </p:cNvPr>
          <p:cNvSpPr>
            <a:spLocks noGrp="1"/>
          </p:cNvSpPr>
          <p:nvPr>
            <p:ph idx="1"/>
          </p:nvPr>
        </p:nvSpPr>
        <p:spPr/>
        <p:txBody>
          <a:bodyPr>
            <a:normAutofit/>
          </a:bodyPr>
          <a:lstStyle/>
          <a:p>
            <a:pPr marL="0" indent="0" algn="just">
              <a:lnSpc>
                <a:spcPct val="150000"/>
              </a:lnSpc>
              <a:spcAft>
                <a:spcPts val="800"/>
              </a:spcAft>
              <a:buNone/>
            </a:pPr>
            <a:r>
              <a:rPr lang="tr-TR" sz="2200" b="1" kern="100" dirty="0">
                <a:effectLst/>
                <a:latin typeface="Times New Roman" panose="02020603050405020304" pitchFamily="18" charset="0"/>
                <a:ea typeface="Aptos" panose="020B0004020202020204" pitchFamily="34" charset="0"/>
                <a:cs typeface="Times New Roman" panose="02020603050405020304" pitchFamily="18" charset="0"/>
              </a:rPr>
              <a:t>İbadet Yerleri</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İbadet etmeye mahsus binalara “mabet” denir. İnsanlar inançlarına uygun olarak ibadetlerini yerine getirmek isterler. Türkiye herkese bu ihtiyacı karşılayacak çeşitli imkânlar sunar. Müslümanlar camilerde ve mescitlerde; Hristiyanlar kilise veya şapellerde, Yahudiler de sinagoglarda ibadetlerini yerine getirir. Türkiye’de Müslümanlara yönelik dini hizmetler Diyanet İşleri Başkanlığı ile ona bağlı il ve ilçe müftülükleri tarafından yürütülür. </a:t>
            </a:r>
          </a:p>
        </p:txBody>
      </p:sp>
    </p:spTree>
    <p:extLst>
      <p:ext uri="{BB962C8B-B14F-4D97-AF65-F5344CB8AC3E}">
        <p14:creationId xmlns:p14="http://schemas.microsoft.com/office/powerpoint/2010/main" val="1166121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43DEFB-85BC-BCD8-27F5-C0C277693492}"/>
              </a:ext>
            </a:extLst>
          </p:cNvPr>
          <p:cNvSpPr>
            <a:spLocks noGrp="1"/>
          </p:cNvSpPr>
          <p:nvPr>
            <p:ph idx="1"/>
          </p:nvPr>
        </p:nvSpPr>
        <p:spPr>
          <a:xfrm>
            <a:off x="838200" y="1253331"/>
            <a:ext cx="10515600" cy="4351338"/>
          </a:xfrm>
        </p:spPr>
        <p:txBody>
          <a:bodyPr/>
          <a:lstStyle/>
          <a:p>
            <a:pPr marL="0" indent="0" algn="just">
              <a:lnSpc>
                <a:spcPct val="150000"/>
              </a:lnSpc>
              <a:spcAft>
                <a:spcPts val="800"/>
              </a:spcAft>
              <a:buNone/>
            </a:pP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Cenaze Hizmetleri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Din hizmetlerinin önemli bir parçasını da cenaze hizmetleri oluşturur. Bir insan vefat ettiği zaman yapılması gereken bazı kanuni işlemler vardır. Bu işlemler şöyledir: Ölüm ve defin izin belgesi alma, cenazeyi defne hazırlama, cenazeyi nakletme, cenazeyi defnetme, ölüm olayını nüfus müdürlüğüne bildirme. Türkiye’de bu cenaze işlemlerinden belediye sorumludur. Dolayısıyla cenaze işlemleri, kişinin öldüğü yerin belediyesine başvurularak yapılır. Belediyeler cenaze hizmetleri konusunda 365 gün 24 saat aralıksız hizmet verirler. Türkiye’de bulunan yabancı uyruklu kişilerin ölümünde, Türk uyruklu kişilerin ölümünde geçerli olan aynı işlemler yapılıp aynı usuller uygulanır.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255397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00725B-6BCD-4E8C-5A73-64ECFE6AECF1}"/>
              </a:ext>
            </a:extLst>
          </p:cNvPr>
          <p:cNvSpPr>
            <a:spLocks noGrp="1"/>
          </p:cNvSpPr>
          <p:nvPr>
            <p:ph type="title"/>
          </p:nvPr>
        </p:nvSpPr>
        <p:spPr>
          <a:xfrm>
            <a:off x="640080" y="325369"/>
            <a:ext cx="5132070" cy="1956841"/>
          </a:xfrm>
        </p:spPr>
        <p:txBody>
          <a:bodyPr anchor="b">
            <a:normAutofit/>
          </a:bodyPr>
          <a:lstStyle/>
          <a:p>
            <a:pPr algn="ctr"/>
            <a:r>
              <a:rPr lang="tr-TR" sz="4200" b="1" dirty="0">
                <a:effectLst/>
                <a:latin typeface="Times New Roman" panose="02020603050405020304" pitchFamily="18" charset="0"/>
                <a:ea typeface="Aptos" panose="020B0004020202020204" pitchFamily="34" charset="0"/>
              </a:rPr>
              <a:t>SOSYAL- SPORTİF OLANAKLAR</a:t>
            </a:r>
            <a:endParaRPr lang="tr-TR" sz="42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çerik Yer Tutucusu 2">
            <a:extLst>
              <a:ext uri="{FF2B5EF4-FFF2-40B4-BE49-F238E27FC236}">
                <a16:creationId xmlns:a16="http://schemas.microsoft.com/office/drawing/2014/main" id="{7753FDCA-3295-B3BA-0507-3802B3A5E179}"/>
              </a:ext>
            </a:extLst>
          </p:cNvPr>
          <p:cNvSpPr>
            <a:spLocks noGrp="1"/>
          </p:cNvSpPr>
          <p:nvPr>
            <p:ph idx="1"/>
          </p:nvPr>
        </p:nvSpPr>
        <p:spPr>
          <a:xfrm>
            <a:off x="640080" y="2872899"/>
            <a:ext cx="4243589" cy="3320668"/>
          </a:xfrm>
        </p:spPr>
        <p:txBody>
          <a:bodyPr>
            <a:normAutofit/>
          </a:bodyPr>
          <a:lstStyle/>
          <a:p>
            <a:pPr algn="just"/>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Karabük, boş zamanlarınızı değerlendirmeniz ve sosyalleşmeniz için de alternatif sunmaktadır. </a:t>
            </a:r>
          </a:p>
          <a:p>
            <a:pPr algn="just"/>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Türkiye, 81 ilinde sayısız müze ve sergi salonlarına sahip eşsiz bir ülkedir. Karabük’te de birçok müze bulunmaktadır. </a:t>
            </a:r>
          </a:p>
          <a:p>
            <a:pPr marL="0" indent="0">
              <a:buNone/>
            </a:pPr>
            <a:endParaRPr lang="tr-TR" sz="2200" dirty="0"/>
          </a:p>
        </p:txBody>
      </p:sp>
      <p:pic>
        <p:nvPicPr>
          <p:cNvPr id="4" name="Resim 3" descr="Karabük Gezilecek Yerler">
            <a:extLst>
              <a:ext uri="{FF2B5EF4-FFF2-40B4-BE49-F238E27FC236}">
                <a16:creationId xmlns:a16="http://schemas.microsoft.com/office/drawing/2014/main" id="{9C1911F5-C4C8-195F-689D-1A2F43269A78}"/>
              </a:ext>
            </a:extLst>
          </p:cNvPr>
          <p:cNvPicPr>
            <a:picLocks noChangeAspect="1"/>
          </p:cNvPicPr>
          <p:nvPr/>
        </p:nvPicPr>
        <p:blipFill>
          <a:blip r:embed="rId3" cstate="print">
            <a:extLst>
              <a:ext uri="{28A0092B-C50C-407E-A947-70E740481C1C}">
                <a14:useLocalDpi xmlns:a14="http://schemas.microsoft.com/office/drawing/2010/main" val="0"/>
              </a:ext>
            </a:extLst>
          </a:blip>
          <a:srcRect l="19599" r="1771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494817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C75CC9E-8A8A-6DF0-FF62-3C77F78EED9A}"/>
              </a:ext>
            </a:extLst>
          </p:cNvPr>
          <p:cNvSpPr>
            <a:spLocks noGrp="1"/>
          </p:cNvSpPr>
          <p:nvPr>
            <p:ph idx="1"/>
          </p:nvPr>
        </p:nvSpPr>
        <p:spPr>
          <a:xfrm>
            <a:off x="838199" y="1825625"/>
            <a:ext cx="6372225" cy="2660650"/>
          </a:xfrm>
        </p:spPr>
        <p:txBody>
          <a:bodyPr>
            <a:normAutofit lnSpcReduction="10000"/>
          </a:bodyPr>
          <a:lstStyle/>
          <a:p>
            <a:pPr algn="just">
              <a:lnSpc>
                <a:spcPct val="150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Karabük’te Kent Tarih Müzesi, Kaymakamlar Müze Evi, Kahve Müzesi, Lokum ve Safran Müzesi gibi müzeleri gezebilirsiniz. Bu anlamda Karabük çok sayıda yerli ve yabancı turiste ev sahipliği yapmaktadır.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Safranbolu'nun 3 bin yıllık 'soyut ve somut' mirası Kent Tarihi Müzesi'nde  yaşatılıyor">
            <a:extLst>
              <a:ext uri="{FF2B5EF4-FFF2-40B4-BE49-F238E27FC236}">
                <a16:creationId xmlns:a16="http://schemas.microsoft.com/office/drawing/2014/main" id="{347F023B-B488-9DD1-BCA8-9E8EAB9AAD01}"/>
              </a:ext>
            </a:extLst>
          </p:cNvPr>
          <p:cNvPicPr>
            <a:picLocks noChangeAspect="1"/>
          </p:cNvPicPr>
          <p:nvPr/>
        </p:nvPicPr>
        <p:blipFill>
          <a:blip r:embed="rId3">
            <a:extLst>
              <a:ext uri="{28A0092B-C50C-407E-A947-70E740481C1C}">
                <a14:useLocalDpi xmlns:a14="http://schemas.microsoft.com/office/drawing/2010/main" val="0"/>
              </a:ext>
            </a:extLst>
          </a:blip>
          <a:srcRect l="19237" r="1753"/>
          <a:stretch/>
        </p:blipFill>
        <p:spPr bwMode="auto">
          <a:xfrm>
            <a:off x="7772032" y="1929730"/>
            <a:ext cx="3581769" cy="2452440"/>
          </a:xfrm>
          <a:prstGeom prst="rect">
            <a:avLst/>
          </a:prstGeom>
          <a:noFill/>
        </p:spPr>
      </p:pic>
    </p:spTree>
    <p:extLst>
      <p:ext uri="{BB962C8B-B14F-4D97-AF65-F5344CB8AC3E}">
        <p14:creationId xmlns:p14="http://schemas.microsoft.com/office/powerpoint/2010/main" val="257227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7D7C0E-5100-AE88-7710-D381E4C60678}"/>
              </a:ext>
            </a:extLst>
          </p:cNvPr>
          <p:cNvSpPr>
            <a:spLocks noGrp="1"/>
          </p:cNvSpPr>
          <p:nvPr>
            <p:ph idx="1"/>
          </p:nvPr>
        </p:nvSpPr>
        <p:spPr>
          <a:xfrm>
            <a:off x="838200" y="1253331"/>
            <a:ext cx="10515600" cy="4351338"/>
          </a:xfrm>
        </p:spPr>
        <p:txBody>
          <a:bodyPr>
            <a:noAutofit/>
          </a:bodyPr>
          <a:lstStyle/>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Toplu kullanılan yerleri ve yaşadığı yeri temiz tutmak, başkalarına rahatsızlık vermemek,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Kamu mallarını dikkatli kullanıp zarar vermemek,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Şiddetin her türlüsünden uzak durmak,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Kendi ülke vatandaşı olsa dahi kendisine yardım etme, işlemleri kolaylaştırma vaadiyle kendisini dolandırmaya çalışanlara karşı dikkatli olmak,</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Kira kontratlarında ev sahibi ve emlak firması görevlisi dışında başka kişilere herhangi bir ücret ödememek,</a:t>
            </a:r>
          </a:p>
          <a:p>
            <a:pPr marL="0" indent="0" algn="just">
              <a:buNone/>
            </a:pPr>
            <a:endParaRPr lang="tr-TR" sz="3200" dirty="0">
              <a:latin typeface="Times New Roman" panose="02020603050405020304" pitchFamily="18"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E9AF11F3-B167-6102-B852-EB1D87934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462" y="4848987"/>
            <a:ext cx="1865376" cy="1865376"/>
          </a:xfrm>
          <a:prstGeom prst="rect">
            <a:avLst/>
          </a:prstGeom>
        </p:spPr>
      </p:pic>
    </p:spTree>
    <p:extLst>
      <p:ext uri="{BB962C8B-B14F-4D97-AF65-F5344CB8AC3E}">
        <p14:creationId xmlns:p14="http://schemas.microsoft.com/office/powerpoint/2010/main" val="1003648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7C61E6-DA49-A91B-DC31-9214111FF93B}"/>
              </a:ext>
            </a:extLst>
          </p:cNvPr>
          <p:cNvSpPr>
            <a:spLocks noGrp="1"/>
          </p:cNvSpPr>
          <p:nvPr>
            <p:ph idx="1"/>
          </p:nvPr>
        </p:nvSpPr>
        <p:spPr>
          <a:xfrm>
            <a:off x="838200" y="882650"/>
            <a:ext cx="10515600" cy="4351338"/>
          </a:xfrm>
        </p:spPr>
        <p:txBody>
          <a:bodyPr>
            <a:normAutofit/>
          </a:bodyPr>
          <a:lstStyle/>
          <a:p>
            <a:pPr marL="0" indent="0" algn="just">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Sinema</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Sinema sektöründeki rolü çerçevesinde Karabük sinema organizasyonlarına da ev sahipliği yapmaktadır. Bunlardan en popüler olanları her yıl düzenlenen Altın Safran Film Festivali’dir.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Film festivallerinin yanında Karabük merkezdeki ve Safranbolu’daki alışveriş merkezlerinde bulunan sinema salonları sayesinde vizyon filmleri kolaylıkla takip edilebilir.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pic>
        <p:nvPicPr>
          <p:cNvPr id="4" name="Resim 3" descr="Uluslararası Altın Safran Belgesel Film Festivali 2025.">
            <a:extLst>
              <a:ext uri="{FF2B5EF4-FFF2-40B4-BE49-F238E27FC236}">
                <a16:creationId xmlns:a16="http://schemas.microsoft.com/office/drawing/2014/main" id="{BEAE2588-CD3E-6495-A630-C073FD8499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584" y="3977005"/>
            <a:ext cx="3567903" cy="1998345"/>
          </a:xfrm>
          <a:prstGeom prst="rect">
            <a:avLst/>
          </a:prstGeom>
          <a:noFill/>
          <a:ln>
            <a:noFill/>
          </a:ln>
        </p:spPr>
      </p:pic>
    </p:spTree>
    <p:extLst>
      <p:ext uri="{BB962C8B-B14F-4D97-AF65-F5344CB8AC3E}">
        <p14:creationId xmlns:p14="http://schemas.microsoft.com/office/powerpoint/2010/main" val="166108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4B60D4-28D3-FFED-F947-1A6F80BCCB5F}"/>
              </a:ext>
            </a:extLst>
          </p:cNvPr>
          <p:cNvSpPr>
            <a:spLocks noGrp="1"/>
          </p:cNvSpPr>
          <p:nvPr>
            <p:ph idx="1"/>
          </p:nvPr>
        </p:nvSpPr>
        <p:spPr>
          <a:xfrm>
            <a:off x="838200" y="1253331"/>
            <a:ext cx="10515600" cy="4351338"/>
          </a:xfrm>
        </p:spPr>
        <p:txBody>
          <a:bodyPr/>
          <a:lstStyle/>
          <a:p>
            <a:pPr marL="0" indent="0" algn="ctr">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Spor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81 ilde teşkilatlanmış olan Gençlik ve Spor Bakanlığı başta olmak üzere pek çok federasyon ve spor kulübü sporu geliştirmek adına çalışmaktadır. Karabük’te faaliyet gösteren Karabük Gençlik ve Spor İl Müdürlüğü’nün internet sayfasından “Haftalık Spor Faaliyet Programı’na bakabilmekte, ilgi duyulan spor dalına ilişkin güncel gelişmeleri, spor yapılabilecek kulüpler ve çeşitli fırsatlar hakkındaki bilgilere ulaşılabilmektedir.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Ayrıca</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Karabük Üniversitesi Sağlık Kültür ve Spor Daire Başkanlığı’nın internet sayfasından ilgili konular hakkındaki duyurular takip edilebilmektedir.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455215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4C057-20E1-9497-BA99-68B863DF3914}"/>
              </a:ext>
            </a:extLst>
          </p:cNvPr>
          <p:cNvSpPr>
            <a:spLocks noGrp="1"/>
          </p:cNvSpPr>
          <p:nvPr>
            <p:ph type="title"/>
          </p:nvPr>
        </p:nvSpPr>
        <p:spPr/>
        <p:txBody>
          <a:bodyPr>
            <a:normAutofit/>
          </a:bodyPr>
          <a:lstStyle/>
          <a:p>
            <a:pPr algn="ct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BANKA İŞLEMLERİ</a:t>
            </a:r>
            <a:endParaRPr lang="tr-TR" sz="8800" dirty="0"/>
          </a:p>
        </p:txBody>
      </p:sp>
      <p:pic>
        <p:nvPicPr>
          <p:cNvPr id="4" name="İçerik Yer Tutucusu 3" descr="Estonca'da Bankacılık İşlemleri: Finansal Terimler">
            <a:extLst>
              <a:ext uri="{FF2B5EF4-FFF2-40B4-BE49-F238E27FC236}">
                <a16:creationId xmlns:a16="http://schemas.microsoft.com/office/drawing/2014/main" id="{C8DAB704-1C49-01C4-94A8-758EAABFB5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1690688"/>
            <a:ext cx="3409950" cy="1946598"/>
          </a:xfrm>
          <a:prstGeom prst="rect">
            <a:avLst/>
          </a:prstGeom>
          <a:noFill/>
          <a:ln>
            <a:noFill/>
          </a:ln>
        </p:spPr>
      </p:pic>
      <p:sp>
        <p:nvSpPr>
          <p:cNvPr id="6" name="Metin kutusu 5">
            <a:extLst>
              <a:ext uri="{FF2B5EF4-FFF2-40B4-BE49-F238E27FC236}">
                <a16:creationId xmlns:a16="http://schemas.microsoft.com/office/drawing/2014/main" id="{187F6658-E234-1C55-EBB8-9AAB9A836FF4}"/>
              </a:ext>
            </a:extLst>
          </p:cNvPr>
          <p:cNvSpPr txBox="1"/>
          <p:nvPr/>
        </p:nvSpPr>
        <p:spPr>
          <a:xfrm>
            <a:off x="838200" y="1690688"/>
            <a:ext cx="6916535" cy="1892185"/>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Halkın gündelik hayatı ile ilgili olan bankalar mevduat bankaları ve katılım bankaları olarak bulunmaktadır. Mevduat ve katılım bankalarında vadesiz ve vadeli olmak üzere iki tur mevduat hesabı açıla</a:t>
            </a:r>
            <a:r>
              <a:rPr lang="tr-TR" sz="2000" kern="100" dirty="0">
                <a:latin typeface="Times New Roman" panose="02020603050405020304" pitchFamily="18" charset="0"/>
                <a:ea typeface="Aptos" panose="020B0004020202020204" pitchFamily="34" charset="0"/>
                <a:cs typeface="Times New Roman" panose="02020603050405020304" pitchFamily="18" charset="0"/>
              </a:rPr>
              <a:t>bilmektedir.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Metin kutusu 7">
            <a:extLst>
              <a:ext uri="{FF2B5EF4-FFF2-40B4-BE49-F238E27FC236}">
                <a16:creationId xmlns:a16="http://schemas.microsoft.com/office/drawing/2014/main" id="{B1AC18D6-42EE-29A7-DD1A-34199F9D44BC}"/>
              </a:ext>
            </a:extLst>
          </p:cNvPr>
          <p:cNvSpPr txBox="1"/>
          <p:nvPr/>
        </p:nvSpPr>
        <p:spPr>
          <a:xfrm>
            <a:off x="838200" y="3316173"/>
            <a:ext cx="10887075" cy="3898503"/>
          </a:xfrm>
          <a:prstGeom prst="rect">
            <a:avLst/>
          </a:prstGeom>
          <a:noFill/>
        </p:spPr>
        <p:txBody>
          <a:bodyPr wrap="square">
            <a:spAutoFit/>
          </a:bodyPr>
          <a:lstStyle/>
          <a:p>
            <a:pPr marL="0" indent="0" algn="ctr">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Banka Hesabı Açma</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Herhangi bir bankada hesap açabilmek için 18 yaşından büyük olmak (reşit olmak) ve geçerli bir kimlik belgesine sahip olmak gerekmektedir. On sekiz yaşından küçükler de banka hesabı açabilmektedir. Ancak yanlarında 18 yaşından büyük bir kişinin olması gerekmektedir. Bu şartları yerine getiren bütün yabancılar da istedikleri bankada hesap açabilmektedirler. Fakat yabancıların banka hesabı açtırabilmesi için yanlarında kimliklerini belirten şu belgelerden birinin </a:t>
            </a:r>
            <a:r>
              <a:rPr lang="tr-TR" sz="2000" u="sng"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bulunması gerekmektedir:</a:t>
            </a:r>
          </a:p>
          <a:p>
            <a:pPr marL="0" indent="0">
              <a:buNone/>
            </a:pPr>
            <a:endParaRPr lang="tr-TR" dirty="0"/>
          </a:p>
        </p:txBody>
      </p:sp>
    </p:spTree>
    <p:extLst>
      <p:ext uri="{BB962C8B-B14F-4D97-AF65-F5344CB8AC3E}">
        <p14:creationId xmlns:p14="http://schemas.microsoft.com/office/powerpoint/2010/main" val="121420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CCDB4C-FA06-17AD-137F-397F8B5C2400}"/>
              </a:ext>
            </a:extLst>
          </p:cNvPr>
          <p:cNvSpPr>
            <a:spLocks noGrp="1"/>
          </p:cNvSpPr>
          <p:nvPr>
            <p:ph idx="1"/>
          </p:nvPr>
        </p:nvSpPr>
        <p:spPr>
          <a:xfrm>
            <a:off x="838200" y="1253331"/>
            <a:ext cx="10515600" cy="4351338"/>
          </a:xfrm>
        </p:spPr>
        <p:txBody>
          <a:bodyPr>
            <a:normAutofit/>
          </a:bodyPr>
          <a:lstStyle/>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Pasaport,</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İkamet Belgesi,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Uluslararası Koruma Başvuru Sahibi Belgesi,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Uluslararası Koruma Statüsü Sahibi Kimlik Belgesi,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Vatansız Kişi Kimlik Belgesi,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Geçici Koruma Kimlik Belgesi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72178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ADAEB1-A449-7BB1-9F63-7DD8F6402087}"/>
              </a:ext>
            </a:extLst>
          </p:cNvPr>
          <p:cNvSpPr>
            <a:spLocks noGrp="1"/>
          </p:cNvSpPr>
          <p:nvPr>
            <p:ph idx="1"/>
          </p:nvPr>
        </p:nvSpPr>
        <p:spPr>
          <a:xfrm>
            <a:off x="838200" y="1253331"/>
            <a:ext cx="10515600" cy="4351338"/>
          </a:xfrm>
        </p:spPr>
        <p:txBody>
          <a:bodyPr>
            <a:normAutofit fontScale="92500" lnSpcReduction="20000"/>
          </a:bodyPr>
          <a:lstStyle/>
          <a:p>
            <a:pPr marL="0" indent="0" algn="ctr">
              <a:lnSpc>
                <a:spcPct val="150000"/>
              </a:lnSpc>
              <a:spcAft>
                <a:spcPts val="800"/>
              </a:spcAft>
              <a:buNone/>
            </a:pP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Para Transferi</a:t>
            </a:r>
            <a:endParaRPr lang="tr-TR" sz="2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tr-TR" sz="2000" dirty="0">
                <a:effectLst/>
                <a:latin typeface="Times New Roman" panose="02020603050405020304" pitchFamily="18" charset="0"/>
                <a:ea typeface="Aptos" panose="020B0004020202020204" pitchFamily="34" charset="0"/>
              </a:rPr>
              <a:t>Bir banka hesabından başka bir banka hesabına para göndermek için havale veya EFT işlemi yapmak gerekmektedir. Bir banka hesabından aynı bankada bulunan diğer bir hesaba para gönderilmesine havale; bir banka hesabından farklı bir bankadaki hesaba para gönderilmesine EFT (elektronik fon transferi) denmektedir. Bankalar yaptıkları havale ve EFT işlemleri karşılığında belli bir ücret almaktadırlar. Havale veya EFT işlemi yapmak için hem göndericinin hem de alıcının banka hesap numarası veya IBAN numarası gerekmektedir. Ancak başka ülkelere yapılan veya başka ülkelerden Türkiye’ye yapılan para transferlerinde hesap numarasını ve IBAN’ı bilmek yeterli </a:t>
            </a:r>
            <a:r>
              <a:rPr lang="tr-TR" sz="2000" dirty="0">
                <a:latin typeface="Times New Roman" panose="02020603050405020304" pitchFamily="18" charset="0"/>
                <a:ea typeface="Aptos" panose="020B0004020202020204" pitchFamily="34" charset="0"/>
              </a:rPr>
              <a:t>olmamaktadır</a:t>
            </a:r>
            <a:r>
              <a:rPr lang="tr-TR" sz="2000" dirty="0">
                <a:effectLst/>
                <a:latin typeface="Times New Roman" panose="02020603050405020304" pitchFamily="18" charset="0"/>
                <a:ea typeface="Aptos" panose="020B0004020202020204" pitchFamily="34" charset="0"/>
              </a:rPr>
              <a:t>. Bankaların SWIFT kodları da gerekir. Bu kod uluslararası para transferlerinde bankaları tanımak için kullanılan bir koddur; her bankanın ayrı bir kodu </a:t>
            </a:r>
            <a:r>
              <a:rPr lang="tr-TR" sz="2000" dirty="0">
                <a:latin typeface="Times New Roman" panose="02020603050405020304" pitchFamily="18" charset="0"/>
                <a:ea typeface="Aptos" panose="020B0004020202020204" pitchFamily="34" charset="0"/>
              </a:rPr>
              <a:t>bulunmaktadır.</a:t>
            </a:r>
            <a:endParaRPr lang="tr-TR" sz="2000" dirty="0"/>
          </a:p>
        </p:txBody>
      </p:sp>
      <p:pic>
        <p:nvPicPr>
          <p:cNvPr id="4" name="Resim 3" descr="tasarım içeren bir resim&#10;&#10;Açıklama otomatik olarak oluşturuldu">
            <a:extLst>
              <a:ext uri="{FF2B5EF4-FFF2-40B4-BE49-F238E27FC236}">
                <a16:creationId xmlns:a16="http://schemas.microsoft.com/office/drawing/2014/main" id="{6F0FEA71-1D60-0F27-B095-0BE0ABC83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766" y="190499"/>
            <a:ext cx="2698452" cy="1800225"/>
          </a:xfrm>
          <a:prstGeom prst="rect">
            <a:avLst/>
          </a:prstGeom>
        </p:spPr>
      </p:pic>
    </p:spTree>
    <p:extLst>
      <p:ext uri="{BB962C8B-B14F-4D97-AF65-F5344CB8AC3E}">
        <p14:creationId xmlns:p14="http://schemas.microsoft.com/office/powerpoint/2010/main" val="695743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5064726F-FCF7-AD91-6CD7-6545CFC3DDBF}"/>
              </a:ext>
            </a:extLst>
          </p:cNvPr>
          <p:cNvSpPr>
            <a:spLocks noGrp="1"/>
          </p:cNvSpPr>
          <p:nvPr>
            <p:ph idx="1"/>
          </p:nvPr>
        </p:nvSpPr>
        <p:spPr>
          <a:xfrm>
            <a:off x="638176" y="1055752"/>
            <a:ext cx="6749910" cy="3220974"/>
          </a:xfrm>
        </p:spPr>
        <p:txBody>
          <a:bodyPr>
            <a:normAutofit fontScale="85000" lnSpcReduction="20000"/>
          </a:bodyPr>
          <a:lstStyle/>
          <a:p>
            <a:pPr marL="0" indent="0">
              <a:buNone/>
            </a:pPr>
            <a:endParaRPr lang="tr-TR" sz="19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tr-TR" sz="2100" b="1" kern="100" dirty="0">
                <a:effectLst/>
                <a:latin typeface="Times New Roman" panose="02020603050405020304" pitchFamily="18" charset="0"/>
                <a:ea typeface="Aptos" panose="020B0004020202020204" pitchFamily="34" charset="0"/>
                <a:cs typeface="Times New Roman" panose="02020603050405020304" pitchFamily="18" charset="0"/>
              </a:rPr>
              <a:t>ATM (</a:t>
            </a:r>
            <a:r>
              <a:rPr lang="tr-TR" sz="2100" b="1" kern="100" dirty="0" err="1">
                <a:effectLst/>
                <a:latin typeface="Times New Roman" panose="02020603050405020304" pitchFamily="18" charset="0"/>
                <a:ea typeface="Aptos" panose="020B0004020202020204" pitchFamily="34" charset="0"/>
                <a:cs typeface="Times New Roman" panose="02020603050405020304" pitchFamily="18" charset="0"/>
              </a:rPr>
              <a:t>Automated</a:t>
            </a:r>
            <a:r>
              <a:rPr lang="tr-TR" sz="2100" b="1" kern="100" dirty="0">
                <a:effectLst/>
                <a:latin typeface="Times New Roman" panose="02020603050405020304" pitchFamily="18" charset="0"/>
                <a:ea typeface="Aptos" panose="020B0004020202020204" pitchFamily="34" charset="0"/>
                <a:cs typeface="Times New Roman" panose="02020603050405020304" pitchFamily="18" charset="0"/>
              </a:rPr>
              <a:t> Teller Machine) Kullanımı</a:t>
            </a:r>
            <a:endParaRPr lang="tr-TR" sz="2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60000"/>
              </a:lnSpc>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ATM’ler bankacılık hizmetleri arasındadır. İnsanlara banka hesabındaki parayı 7/24 kullanma imkânı verir. ATM hizmetlerinden yararlanabilmek için hesap açılan bankanın “banka kartına” ya da “kredi kartına” sahip olmak gerekir.  Günlük belli bir limite kadar para çekme, elektrik, su vb. faturalarını ödeme, faturasız telefonlara kontör yükleme, kendi hesabına para yatırma, kredi kartı borcunu ödeme, havale ve EFT işlemi yapma vb. birçok bankacılık işlemi ATM’ler vasıtasıyla yapılabilir.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ATM machine isolated on white background">
            <a:extLst>
              <a:ext uri="{FF2B5EF4-FFF2-40B4-BE49-F238E27FC236}">
                <a16:creationId xmlns:a16="http://schemas.microsoft.com/office/drawing/2014/main" id="{47C2027C-BFB8-65F2-FB10-C9F09F641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096835" y="842824"/>
            <a:ext cx="3306904" cy="5167037"/>
          </a:xfrm>
          <a:prstGeom prst="rect">
            <a:avLst/>
          </a:prstGeom>
          <a:noFill/>
        </p:spPr>
      </p:pic>
    </p:spTree>
    <p:extLst>
      <p:ext uri="{BB962C8B-B14F-4D97-AF65-F5344CB8AC3E}">
        <p14:creationId xmlns:p14="http://schemas.microsoft.com/office/powerpoint/2010/main" val="3593113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C55744D-D99B-8F2B-5B31-F02153238803}"/>
              </a:ext>
            </a:extLst>
          </p:cNvPr>
          <p:cNvSpPr>
            <a:spLocks noGrp="1"/>
          </p:cNvSpPr>
          <p:nvPr>
            <p:ph idx="1"/>
          </p:nvPr>
        </p:nvSpPr>
        <p:spPr/>
        <p:txBody>
          <a:bodyPr/>
          <a:lstStyle/>
          <a:p>
            <a:pPr marL="0" indent="0" algn="just">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Elektronik Bankacılık ve Dikkat Edilecek Hususlar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İnsanlar bankacılık işlemlerini, banka şubesine gitmeden de yapabilirler. İsteyen banka müşterisi internet veya telefon kullanarak, yedi gün 24 saat her yerden hesabına erişebilir, bankacılık işlemi yapabilir. Bunun için kişinin banka şubesine başvurup hesabını elektronik bankacılığa uygun hale dönüştürmesi gerekir.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570609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5" name="Resim 4" descr="Bireysel İnternet Şubesi | İnternet Bankacılığı | Dijital Bankacılık |  Ziraat Bankası">
            <a:extLst>
              <a:ext uri="{FF2B5EF4-FFF2-40B4-BE49-F238E27FC236}">
                <a16:creationId xmlns:a16="http://schemas.microsoft.com/office/drawing/2014/main" id="{208665B6-8EAA-B01F-D934-663A55AC1E73}"/>
              </a:ext>
            </a:extLst>
          </p:cNvPr>
          <p:cNvPicPr>
            <a:picLocks noChangeAspect="1"/>
          </p:cNvPicPr>
          <p:nvPr/>
        </p:nvPicPr>
        <p:blipFill>
          <a:blip r:embed="rId3" cstate="print">
            <a:extLst>
              <a:ext uri="{28A0092B-C50C-407E-A947-70E740481C1C}">
                <a14:useLocalDpi xmlns:a14="http://schemas.microsoft.com/office/drawing/2010/main" val="0"/>
              </a:ext>
            </a:extLst>
          </a:blip>
          <a:srcRect l="35651" r="28378" b="-2"/>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p:spPr>
      </p:pic>
      <p:sp>
        <p:nvSpPr>
          <p:cNvPr id="3" name="İçerik Yer Tutucusu 2">
            <a:extLst>
              <a:ext uri="{FF2B5EF4-FFF2-40B4-BE49-F238E27FC236}">
                <a16:creationId xmlns:a16="http://schemas.microsoft.com/office/drawing/2014/main" id="{192B1B13-BBE0-7D75-69A4-440510209F45}"/>
              </a:ext>
            </a:extLst>
          </p:cNvPr>
          <p:cNvSpPr>
            <a:spLocks noGrp="1"/>
          </p:cNvSpPr>
          <p:nvPr>
            <p:ph idx="1"/>
          </p:nvPr>
        </p:nvSpPr>
        <p:spPr>
          <a:xfrm>
            <a:off x="3305175" y="2147357"/>
            <a:ext cx="5438775" cy="2300818"/>
          </a:xfrm>
        </p:spPr>
        <p:txBody>
          <a:bodyPr>
            <a:normAutofit fontScale="92500" lnSpcReduction="20000"/>
          </a:bodyPr>
          <a:lstStyle/>
          <a:p>
            <a:pPr marL="0" indent="0" algn="ctr">
              <a:spcAft>
                <a:spcPts val="800"/>
              </a:spcAft>
              <a:buNone/>
            </a:pPr>
            <a:r>
              <a:rPr lang="tr-TR" sz="2600" b="1" kern="100" dirty="0">
                <a:solidFill>
                  <a:schemeClr val="tx1">
                    <a:lumMod val="85000"/>
                    <a:lumOff val="15000"/>
                  </a:schemeClr>
                </a:solidFill>
                <a:effectLst/>
                <a:latin typeface="Times New Roman" panose="02020603050405020304" pitchFamily="18" charset="0"/>
                <a:ea typeface="Aptos" panose="020B0004020202020204" pitchFamily="34" charset="0"/>
                <a:cs typeface="Times New Roman" panose="02020603050405020304" pitchFamily="18" charset="0"/>
              </a:rPr>
              <a:t>İnternet Bankacılığı</a:t>
            </a:r>
            <a:endParaRPr lang="tr-TR" sz="26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solidFill>
                  <a:schemeClr val="tx1">
                    <a:lumMod val="85000"/>
                    <a:lumOff val="15000"/>
                  </a:schemeClr>
                </a:solidFill>
                <a:effectLst/>
                <a:latin typeface="Times New Roman" panose="02020603050405020304" pitchFamily="18" charset="0"/>
                <a:ea typeface="Aptos" panose="020B0004020202020204" pitchFamily="34" charset="0"/>
                <a:cs typeface="Times New Roman" panose="02020603050405020304" pitchFamily="18" charset="0"/>
              </a:rPr>
              <a:t>Çevrimiçi bankacılık, web bankacılığı veya ev bankacılığı olarak da bilinen İnternet bankacılığı, banka müşterilerinin internet üzerinden bankacılık hizmetleri almasına imkan sağlamaktadır.</a:t>
            </a:r>
            <a:endParaRPr lang="tr-TR" sz="20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sz="2000" dirty="0">
              <a:solidFill>
                <a:schemeClr val="tx1">
                  <a:lumMod val="85000"/>
                  <a:lumOff val="15000"/>
                </a:schemeClr>
              </a:solidFill>
            </a:endParaRPr>
          </a:p>
        </p:txBody>
      </p:sp>
      <p:pic>
        <p:nvPicPr>
          <p:cNvPr id="4" name="Resim 3" descr="Secure online payment with credit card on internet shop e commerce technology concept with icons a">
            <a:extLst>
              <a:ext uri="{FF2B5EF4-FFF2-40B4-BE49-F238E27FC236}">
                <a16:creationId xmlns:a16="http://schemas.microsoft.com/office/drawing/2014/main" id="{7ACAFF00-C65B-EEE1-821A-62A9B86B262F}"/>
              </a:ext>
            </a:extLst>
          </p:cNvPr>
          <p:cNvPicPr>
            <a:picLocks noChangeAspect="1"/>
          </p:cNvPicPr>
          <p:nvPr/>
        </p:nvPicPr>
        <p:blipFill>
          <a:blip r:embed="rId4">
            <a:extLst>
              <a:ext uri="{28A0092B-C50C-407E-A947-70E740481C1C}">
                <a14:useLocalDpi xmlns:a14="http://schemas.microsoft.com/office/drawing/2010/main" val="0"/>
              </a:ext>
            </a:extLst>
          </a:blip>
          <a:srcRect l="4242" r="1719"/>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p:spPr>
      </p:pic>
    </p:spTree>
    <p:extLst>
      <p:ext uri="{BB962C8B-B14F-4D97-AF65-F5344CB8AC3E}">
        <p14:creationId xmlns:p14="http://schemas.microsoft.com/office/powerpoint/2010/main" val="158962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83489F3-5606-24E1-F2C0-38560B60C4AA}"/>
              </a:ext>
            </a:extLst>
          </p:cNvPr>
          <p:cNvSpPr>
            <a:spLocks noGrp="1"/>
          </p:cNvSpPr>
          <p:nvPr>
            <p:ph idx="1"/>
          </p:nvPr>
        </p:nvSpPr>
        <p:spPr>
          <a:xfrm>
            <a:off x="599940" y="2085647"/>
            <a:ext cx="5629275" cy="3843666"/>
          </a:xfrm>
        </p:spPr>
        <p:txBody>
          <a:bodyPr>
            <a:normAutofit/>
          </a:bodyPr>
          <a:lstStyle/>
          <a:p>
            <a:pPr marL="0" indent="0">
              <a:buNone/>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Telefon Bankacılığı</a:t>
            </a:r>
          </a:p>
          <a:p>
            <a:pPr algn="just">
              <a:lnSpc>
                <a:spcPct val="200000"/>
              </a:lnSpc>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Telefon bankacılığı, bir banka veya başka bir finans kurumu tarafından, müşterilerin bir banka şubesine veya ATM'ye gitmesine gerek kalmadan bir dizi finansal işlemi telefon üzerinden gerçekleştirmelerini sağlayan bir hizmettir.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sz="2000" dirty="0"/>
          </a:p>
        </p:txBody>
      </p:sp>
      <p:pic>
        <p:nvPicPr>
          <p:cNvPr id="4" name="Resim 3" descr="QNB Finansbank Telefon Bankacılığı Müşteri Danışmanı Alımı Yapıyor! |  Bankacıyım">
            <a:extLst>
              <a:ext uri="{FF2B5EF4-FFF2-40B4-BE49-F238E27FC236}">
                <a16:creationId xmlns:a16="http://schemas.microsoft.com/office/drawing/2014/main" id="{1F70D539-E455-9DA8-22BF-06870D10422E}"/>
              </a:ext>
            </a:extLst>
          </p:cNvPr>
          <p:cNvPicPr>
            <a:picLocks noChangeAspect="1"/>
          </p:cNvPicPr>
          <p:nvPr/>
        </p:nvPicPr>
        <p:blipFill>
          <a:blip r:embed="rId3">
            <a:extLst>
              <a:ext uri="{28A0092B-C50C-407E-A947-70E740481C1C}">
                <a14:useLocalDpi xmlns:a14="http://schemas.microsoft.com/office/drawing/2010/main" val="0"/>
              </a:ext>
            </a:extLst>
          </a:blip>
          <a:srcRect l="34881" r="708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3349154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4E9DAA8-032F-C00A-E5AB-EEBD92384FBB}"/>
              </a:ext>
            </a:extLst>
          </p:cNvPr>
          <p:cNvSpPr>
            <a:spLocks noGrp="1"/>
          </p:cNvSpPr>
          <p:nvPr>
            <p:ph idx="1"/>
          </p:nvPr>
        </p:nvSpPr>
        <p:spPr>
          <a:xfrm>
            <a:off x="838200" y="2333297"/>
            <a:ext cx="10256520" cy="3843666"/>
          </a:xfrm>
        </p:spPr>
        <p:txBody>
          <a:bodyPr>
            <a:normAutofit/>
          </a:bodyPr>
          <a:lstStyle/>
          <a:p>
            <a:pPr marL="0" indent="0">
              <a:spcAft>
                <a:spcPts val="800"/>
              </a:spcAft>
              <a:buNone/>
            </a:pPr>
            <a:r>
              <a:rPr lang="tr-TR" sz="2000" b="1" u="sng" kern="100" dirty="0">
                <a:effectLst/>
                <a:latin typeface="Times New Roman" panose="02020603050405020304" pitchFamily="18" charset="0"/>
                <a:ea typeface="Aptos" panose="020B0004020202020204" pitchFamily="34" charset="0"/>
                <a:cs typeface="Times New Roman" panose="02020603050405020304" pitchFamily="18" charset="0"/>
              </a:rPr>
              <a:t>DİKKAT!!!</a:t>
            </a:r>
            <a:endParaRPr lang="tr-TR" sz="2000" u="sng"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20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Hem internet bankacılığında hem de telefon bankacılığında özel bilgilerin ve şifrelerin gizliliği önemlidir. Bu nedenle bankacılık işlemlerinde kullanılan özel bilgiler kimseyle paylaşılmamalıdır.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sz="2000" dirty="0"/>
          </a:p>
        </p:txBody>
      </p:sp>
    </p:spTree>
    <p:extLst>
      <p:ext uri="{BB962C8B-B14F-4D97-AF65-F5344CB8AC3E}">
        <p14:creationId xmlns:p14="http://schemas.microsoft.com/office/powerpoint/2010/main" val="85751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7" name="Resim 6" descr="harita, Dünya, krater içeren bir resim&#10;&#10;Açıklama otomatik olarak oluşturuldu">
            <a:extLst>
              <a:ext uri="{FF2B5EF4-FFF2-40B4-BE49-F238E27FC236}">
                <a16:creationId xmlns:a16="http://schemas.microsoft.com/office/drawing/2014/main" id="{C47C6DCC-586A-DA1B-B5C4-2C96C08FC918}"/>
              </a:ext>
            </a:extLst>
          </p:cNvPr>
          <p:cNvPicPr>
            <a:picLocks noChangeAspect="1"/>
          </p:cNvPicPr>
          <p:nvPr/>
        </p:nvPicPr>
        <p:blipFill>
          <a:blip r:embed="rId3">
            <a:extLst>
              <a:ext uri="{28A0092B-C50C-407E-A947-70E740481C1C}">
                <a14:useLocalDpi xmlns:a14="http://schemas.microsoft.com/office/drawing/2010/main" val="0"/>
              </a:ext>
            </a:extLst>
          </a:blip>
          <a:srcRect t="2399" b="3037"/>
          <a:stretch/>
        </p:blipFill>
        <p:spPr>
          <a:xfrm>
            <a:off x="-3047" y="10"/>
            <a:ext cx="7318247" cy="6857990"/>
          </a:xfrm>
          <a:prstGeom prst="rect">
            <a:avLst/>
          </a:prstGeom>
        </p:spPr>
      </p:pic>
      <p:sp>
        <p:nvSpPr>
          <p:cNvPr id="3" name="İçerik Yer Tutucusu 2">
            <a:extLst>
              <a:ext uri="{FF2B5EF4-FFF2-40B4-BE49-F238E27FC236}">
                <a16:creationId xmlns:a16="http://schemas.microsoft.com/office/drawing/2014/main" id="{7B69AC5A-7895-0C7B-65B4-5F7AAA33B597}"/>
              </a:ext>
            </a:extLst>
          </p:cNvPr>
          <p:cNvSpPr>
            <a:spLocks noGrp="1"/>
          </p:cNvSpPr>
          <p:nvPr>
            <p:ph idx="1"/>
          </p:nvPr>
        </p:nvSpPr>
        <p:spPr>
          <a:xfrm>
            <a:off x="7437120" y="704850"/>
            <a:ext cx="4744075" cy="5743575"/>
          </a:xfrm>
        </p:spPr>
        <p:txBody>
          <a:bodyPr>
            <a:normAutofit fontScale="92500"/>
          </a:bodyPr>
          <a:lstStyle/>
          <a:p>
            <a:pPr marL="0" indent="0" algn="ctr">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TÜRKİYE’NİN COĞRAFİ YAPISI</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Türkiye, kuzey yarımkürede orta kuşakta bulunan bir ülkedir. Türkiye’nin %97’si Asya Kıtası’nda %3’ü Avrupa kıtasında yer almaktadır. Asya ve Avrupa’yı birbirinden ayıran İstanbul ve Çanakkale Boğazlarına sahiptir. Türkiye 814.576 km</a:t>
            </a:r>
            <a:r>
              <a:rPr lang="tr-TR" sz="2000" kern="100" baseline="30000" dirty="0">
                <a:effectLst/>
                <a:latin typeface="Times New Roman" panose="02020603050405020304" pitchFamily="18" charset="0"/>
                <a:ea typeface="Aptos" panose="020B0004020202020204" pitchFamily="34" charset="0"/>
                <a:cs typeface="Times New Roman" panose="02020603050405020304" pitchFamily="18" charset="0"/>
              </a:rPr>
              <a:t>2 </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alana sahip üç tarafı denizlerle çevrili bir yarımada ülkesidir.</a:t>
            </a: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Türkiye, 2023 yılına göre 85.372.377 kişilik bir nüfusa sahiptir.(* </a:t>
            </a:r>
            <a:r>
              <a:rPr lang="tr-TR" sz="20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4"/>
              </a:rPr>
              <a:t>Türkiye İstatistik Kurumu (TÜİK) (tuik.gov.tr)</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alınmıştır.)</a:t>
            </a:r>
          </a:p>
          <a:p>
            <a:pPr algn="just">
              <a:lnSpc>
                <a:spcPct val="150000"/>
              </a:lnSpc>
              <a:spcAft>
                <a:spcPts val="800"/>
              </a:spcAft>
            </a:pP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endParaRPr lang="tr-TR" sz="2000" dirty="0"/>
          </a:p>
        </p:txBody>
      </p:sp>
    </p:spTree>
    <p:extLst>
      <p:ext uri="{BB962C8B-B14F-4D97-AF65-F5344CB8AC3E}">
        <p14:creationId xmlns:p14="http://schemas.microsoft.com/office/powerpoint/2010/main" val="2368775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kişi, şahıs, giyim, ekran görüntüsü içeren bir resim&#10;&#10;Açıklama otomatik olarak oluşturuldu">
            <a:extLst>
              <a:ext uri="{FF2B5EF4-FFF2-40B4-BE49-F238E27FC236}">
                <a16:creationId xmlns:a16="http://schemas.microsoft.com/office/drawing/2014/main" id="{1E4799EE-CC52-0DC8-6204-BFFFAF8AE0A8}"/>
              </a:ext>
            </a:extLst>
          </p:cNvPr>
          <p:cNvPicPr>
            <a:picLocks noChangeAspect="1"/>
          </p:cNvPicPr>
          <p:nvPr/>
        </p:nvPicPr>
        <p:blipFill>
          <a:blip r:embed="rId3">
            <a:extLst>
              <a:ext uri="{28A0092B-C50C-407E-A947-70E740481C1C}">
                <a14:useLocalDpi xmlns:a14="http://schemas.microsoft.com/office/drawing/2010/main" val="0"/>
              </a:ext>
            </a:extLst>
          </a:blip>
          <a:srcRect l="768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Resim 6" descr="bilgisayar, grafik tasarım, ekran görüntüsü, tasarım içeren bir resim&#10;&#10;Açıklama otomatik olarak oluşturuldu">
            <a:extLst>
              <a:ext uri="{FF2B5EF4-FFF2-40B4-BE49-F238E27FC236}">
                <a16:creationId xmlns:a16="http://schemas.microsoft.com/office/drawing/2014/main" id="{9A6E90AD-7C7A-A289-C15C-42BEAC537B80}"/>
              </a:ext>
            </a:extLst>
          </p:cNvPr>
          <p:cNvPicPr>
            <a:picLocks noChangeAspect="1"/>
          </p:cNvPicPr>
          <p:nvPr/>
        </p:nvPicPr>
        <p:blipFill>
          <a:blip r:embed="rId4">
            <a:extLst>
              <a:ext uri="{28A0092B-C50C-407E-A947-70E740481C1C}">
                <a14:useLocalDpi xmlns:a14="http://schemas.microsoft.com/office/drawing/2010/main" val="0"/>
              </a:ext>
            </a:extLst>
          </a:blip>
          <a:srcRect t="14725" r="-2" b="342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1A3727F7-DCD1-587E-F42D-9BC0D0556585}"/>
              </a:ext>
            </a:extLst>
          </p:cNvPr>
          <p:cNvSpPr>
            <a:spLocks noGrp="1"/>
          </p:cNvSpPr>
          <p:nvPr>
            <p:ph type="title"/>
          </p:nvPr>
        </p:nvSpPr>
        <p:spPr>
          <a:xfrm>
            <a:off x="-494126" y="5175504"/>
            <a:ext cx="6425418" cy="1243584"/>
          </a:xfrm>
        </p:spPr>
        <p:txBody>
          <a:bodyPr>
            <a:normAutofit fontScale="90000"/>
          </a:bodyPr>
          <a:lstStyle/>
          <a:p>
            <a:pPr algn="ctr"/>
            <a:r>
              <a:rPr lang="tr-TR" dirty="0">
                <a:latin typeface="Times New Roman" panose="02020603050405020304" pitchFamily="18" charset="0"/>
                <a:cs typeface="Times New Roman" panose="02020603050405020304" pitchFamily="18" charset="0"/>
              </a:rPr>
              <a:t>EĞİTİM VE SAĞLIK OLANAKLARI</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465524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5" name="Resim 4" descr="el yazısı, ofis malzemesi, metin, ofis aleti içeren bir resim&#10;&#10;Açıklama otomatik olarak oluşturuldu">
            <a:extLst>
              <a:ext uri="{FF2B5EF4-FFF2-40B4-BE49-F238E27FC236}">
                <a16:creationId xmlns:a16="http://schemas.microsoft.com/office/drawing/2014/main" id="{869344D4-AAA5-E61F-EAF6-CD01D0D117CD}"/>
              </a:ext>
            </a:extLst>
          </p:cNvPr>
          <p:cNvPicPr>
            <a:picLocks noChangeAspect="1"/>
          </p:cNvPicPr>
          <p:nvPr/>
        </p:nvPicPr>
        <p:blipFill>
          <a:blip r:embed="rId3">
            <a:extLst>
              <a:ext uri="{28A0092B-C50C-407E-A947-70E740481C1C}">
                <a14:useLocalDpi xmlns:a14="http://schemas.microsoft.com/office/drawing/2010/main" val="0"/>
              </a:ext>
            </a:extLst>
          </a:blip>
          <a:srcRect l="40730" r="5982"/>
          <a:stretch/>
        </p:blipFill>
        <p:spPr>
          <a:xfrm>
            <a:off x="5421248" y="10"/>
            <a:ext cx="6770751"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3" name="İçerik Yer Tutucusu 2">
            <a:extLst>
              <a:ext uri="{FF2B5EF4-FFF2-40B4-BE49-F238E27FC236}">
                <a16:creationId xmlns:a16="http://schemas.microsoft.com/office/drawing/2014/main" id="{11CB3551-DC43-2A10-4D0E-7A12A7164161}"/>
              </a:ext>
            </a:extLst>
          </p:cNvPr>
          <p:cNvSpPr>
            <a:spLocks noGrp="1"/>
          </p:cNvSpPr>
          <p:nvPr>
            <p:ph idx="1"/>
          </p:nvPr>
        </p:nvSpPr>
        <p:spPr>
          <a:xfrm>
            <a:off x="212978" y="1533525"/>
            <a:ext cx="6086857" cy="4438650"/>
          </a:xfrm>
        </p:spPr>
        <p:txBody>
          <a:bodyPr anchor="t">
            <a:normAutofit lnSpcReduction="10000"/>
          </a:bodyPr>
          <a:lstStyle/>
          <a:p>
            <a:pPr marL="0" indent="0" algn="ctr">
              <a:spcAft>
                <a:spcPts val="800"/>
              </a:spcAft>
              <a:buNone/>
            </a:pP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TÜRK EĞİTİM SİSTEMİ</a:t>
            </a:r>
          </a:p>
          <a:p>
            <a:pPr algn="just">
              <a:lnSpc>
                <a:spcPct val="150000"/>
              </a:lnSpc>
              <a:spcAft>
                <a:spcPts val="800"/>
              </a:spcAft>
            </a:pPr>
            <a:r>
              <a:rPr lang="tr-TR" sz="1900" kern="100" dirty="0">
                <a:effectLst/>
                <a:latin typeface="Times New Roman" panose="02020603050405020304" pitchFamily="18" charset="0"/>
                <a:ea typeface="Aptos" panose="020B0004020202020204" pitchFamily="34" charset="0"/>
                <a:cs typeface="Times New Roman" panose="02020603050405020304" pitchFamily="18" charset="0"/>
              </a:rPr>
              <a:t>Örgün eğitim ve yaygın eğitim olmak üzere iki ana bölümden oluşmaktadır. Örgün eğitim, aynı yaş ve seviyedeki kişilere okul içinde programlı bir şekilde verilen eğitimlere denmektedir. Örgün eğitim; okul öncesi eğitimi, ilköğretim, ortaöğretim ve yükseköğretim kurumlarından oluşmaktadır. Uyruğuna bakılmaksızın, 6 ile 17 yaş arasındaki tüm çocuklar için eğitim mecburdur. Yaygın eğitim ise örgün eğitimle birlikte veya dışında gerçekleştirilen eğitimlerin tümüne denmektedir.</a:t>
            </a:r>
            <a:endParaRPr lang="tr-TR"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sz="1900" dirty="0"/>
          </a:p>
        </p:txBody>
      </p:sp>
    </p:spTree>
    <p:extLst>
      <p:ext uri="{BB962C8B-B14F-4D97-AF65-F5344CB8AC3E}">
        <p14:creationId xmlns:p14="http://schemas.microsoft.com/office/powerpoint/2010/main" val="691199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D42CCC-15BC-2A0C-9016-04733DFF0A2B}"/>
              </a:ext>
            </a:extLst>
          </p:cNvPr>
          <p:cNvSpPr>
            <a:spLocks noGrp="1"/>
          </p:cNvSpPr>
          <p:nvPr>
            <p:ph idx="1"/>
          </p:nvPr>
        </p:nvSpPr>
        <p:spPr>
          <a:xfrm>
            <a:off x="790575" y="1670050"/>
            <a:ext cx="10610850" cy="3517900"/>
          </a:xfrm>
        </p:spPr>
        <p:txBody>
          <a:bodyPr>
            <a:normAutofit/>
          </a:bodyPr>
          <a:lstStyle/>
          <a:p>
            <a:pPr algn="just">
              <a:lnSpc>
                <a:spcPct val="150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Eğitim hakkına sahip olabilmek için Türkiye’de yasal olarak bulunmak zorunludur. Türk eğitim sisteminin temel ilkelerinden biri evrensellik ve eşitlik ilkesidir. Ülkemizde bulunan eğitim kurumlarında eğitim hakkı; dil, ırk, cinsiyet ve din ayrımı gözetmeksizin herkesin hakkıdır. Eğitim ve öğretimde hiçbir kişiye, zümreye veya belli gruplara ayrıcalık tanınmaz. Eğitim hakkı herkese açık olduğu gibi kişinin eğitim hakkını engellemek  de suçtur.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88357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B40DAF-85F9-B32E-E4A0-A6E03A976DC3}"/>
              </a:ext>
            </a:extLst>
          </p:cNvPr>
          <p:cNvSpPr>
            <a:spLocks noGrp="1"/>
          </p:cNvSpPr>
          <p:nvPr>
            <p:ph idx="1"/>
          </p:nvPr>
        </p:nvSpPr>
        <p:spPr>
          <a:xfrm>
            <a:off x="838200" y="1253331"/>
            <a:ext cx="10515600" cy="4351338"/>
          </a:xfrm>
        </p:spPr>
        <p:txBody>
          <a:bodyPr>
            <a:normAutofit/>
          </a:bodyPr>
          <a:lstStyle/>
          <a:p>
            <a:pPr algn="just">
              <a:lnSpc>
                <a:spcPct val="150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Kişi zorunlu ve kademeli eğitimden sonra sınavda başarılı olması durumunda </a:t>
            </a:r>
            <a:r>
              <a:rPr lang="tr-TR" sz="2400" kern="100" dirty="0">
                <a:latin typeface="Times New Roman" panose="02020603050405020304" pitchFamily="18" charset="0"/>
                <a:ea typeface="Aptos" panose="020B0004020202020204" pitchFamily="34" charset="0"/>
                <a:cs typeface="Times New Roman" panose="02020603050405020304" pitchFamily="18" charset="0"/>
              </a:rPr>
              <a:t>yükseköğretim programına kayıt yaptırmaya </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hak kazanır.  Yükseköğretim kurumu, en az iki yıllık eğitim veren kurum olmakla beraber bu kurumlarda bilim dallarında ihtiyaç duyulan bireyleri yetiştirmek hedeflenmiştir. Yükseköğretim kurumları üniversite, fakülte, enstitü, yüksekokul, konservatuar, meslek yüksekokulu ile uygulama ve araştırma merkezlerinden oluşur.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2125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5" name="Resim 4" descr="gökyüzü, başlama, kişi, şahıs, mezuniyet içeren bir resim&#10;&#10;Açıklama otomatik olarak oluşturuldu">
            <a:extLst>
              <a:ext uri="{FF2B5EF4-FFF2-40B4-BE49-F238E27FC236}">
                <a16:creationId xmlns:a16="http://schemas.microsoft.com/office/drawing/2014/main" id="{226DBF18-EFAF-69DC-ADEE-E0CE5BE52259}"/>
              </a:ext>
            </a:extLst>
          </p:cNvPr>
          <p:cNvPicPr>
            <a:picLocks noChangeAspect="1"/>
          </p:cNvPicPr>
          <p:nvPr/>
        </p:nvPicPr>
        <p:blipFill>
          <a:blip r:embed="rId3">
            <a:extLst>
              <a:ext uri="{28A0092B-C50C-407E-A947-70E740481C1C}">
                <a14:useLocalDpi xmlns:a14="http://schemas.microsoft.com/office/drawing/2010/main" val="0"/>
              </a:ext>
            </a:extLst>
          </a:blip>
          <a:srcRect l="14150" r="25178" b="1"/>
          <a:stretch/>
        </p:blipFill>
        <p:spPr>
          <a:xfrm>
            <a:off x="6553200" y="10"/>
            <a:ext cx="5638800" cy="6857990"/>
          </a:xfrm>
          <a:prstGeom prst="rect">
            <a:avLst/>
          </a:prstGeom>
        </p:spPr>
      </p:pic>
      <p:sp>
        <p:nvSpPr>
          <p:cNvPr id="3" name="İçerik Yer Tutucusu 2">
            <a:extLst>
              <a:ext uri="{FF2B5EF4-FFF2-40B4-BE49-F238E27FC236}">
                <a16:creationId xmlns:a16="http://schemas.microsoft.com/office/drawing/2014/main" id="{B151836A-6674-ABA8-0DA0-24C1A8274F93}"/>
              </a:ext>
            </a:extLst>
          </p:cNvPr>
          <p:cNvSpPr>
            <a:spLocks noGrp="1"/>
          </p:cNvSpPr>
          <p:nvPr>
            <p:ph idx="1"/>
          </p:nvPr>
        </p:nvSpPr>
        <p:spPr>
          <a:xfrm>
            <a:off x="371094" y="990600"/>
            <a:ext cx="6029706" cy="5248275"/>
          </a:xfrm>
        </p:spPr>
        <p:txBody>
          <a:bodyPr anchor="t">
            <a:normAutofit/>
          </a:bodyPr>
          <a:lstStyle/>
          <a:p>
            <a:pPr algn="just">
              <a:lnSpc>
                <a:spcPct val="110000"/>
              </a:lnSpc>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Yükseköğretimde ön lisans (2 yıl), lisans (4 yıl), yüksek lisans ve doktora programları bulunmaktadır. </a:t>
            </a:r>
          </a:p>
          <a:p>
            <a:pPr marL="0" indent="0" algn="ctr">
              <a:lnSpc>
                <a:spcPct val="11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Ön Lisans</a:t>
            </a:r>
          </a:p>
          <a:p>
            <a:pPr algn="just">
              <a:lnSpc>
                <a:spcPct val="11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Ön Lisans programlarında genellikle mesleki ve teknik ortaöğretimden mezun olan öğrencilere öncelik verilen en az iki yıllık programları kapsayan ve nitelikli (çalışan) insan gücü yetiştirmeyi hedefleyen programlar</a:t>
            </a:r>
            <a:r>
              <a:rPr lang="tr-TR" sz="1800" kern="100" dirty="0">
                <a:latin typeface="Times New Roman" panose="02020603050405020304" pitchFamily="18" charset="0"/>
                <a:ea typeface="Aptos" panose="020B0004020202020204" pitchFamily="34" charset="0"/>
                <a:cs typeface="Times New Roman" panose="02020603050405020304" pitchFamily="18" charset="0"/>
              </a:rPr>
              <a:t> bulunmaktadır.</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ctr">
              <a:lnSpc>
                <a:spcPct val="11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Lisans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Lisans, öğrencinin ortaöğretim başarılarına dayalı en az dört yıllık programlardan oluşmaktadır. Lisans programları için Türkiye’deki öğrenciler iki aşamalı sınavdan geçmektedir.</a:t>
            </a:r>
          </a:p>
        </p:txBody>
      </p:sp>
    </p:spTree>
    <p:extLst>
      <p:ext uri="{BB962C8B-B14F-4D97-AF65-F5344CB8AC3E}">
        <p14:creationId xmlns:p14="http://schemas.microsoft.com/office/powerpoint/2010/main" val="6172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4FBB772-6414-560E-27E3-681225FF3BEE}"/>
              </a:ext>
            </a:extLst>
          </p:cNvPr>
          <p:cNvSpPr>
            <a:spLocks noGrp="1"/>
          </p:cNvSpPr>
          <p:nvPr>
            <p:ph idx="1"/>
          </p:nvPr>
        </p:nvSpPr>
        <p:spPr>
          <a:xfrm>
            <a:off x="838200" y="1253331"/>
            <a:ext cx="10515600" cy="4351338"/>
          </a:xfrm>
        </p:spPr>
        <p:txBody>
          <a:bodyPr>
            <a:normAutofit/>
          </a:bodyPr>
          <a:lstStyle/>
          <a:p>
            <a:pPr indent="0" algn="just">
              <a:lnSpc>
                <a:spcPct val="107000"/>
              </a:lnSpc>
              <a:spcAft>
                <a:spcPts val="800"/>
              </a:spcAft>
              <a:buNone/>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Yüksek Lisans</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07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Yüksek Lisans programları tezli ve tezsiz olarak ikiye ayrılmaktadır. Şart koşulan sınavlarda başarı elde ettikten sonra öğrencinin kayıt hakkı olur. Tezli programlarda bilimsel araştırma yöntemleri gösterilir ve bu yöntemler ile bilgiye ulaşma ve bu bilgiyi kullanma, yorumlama hedeflenir. Tezsiz yüksek lisans programında ise daha çok kişinin yeterli olduğu mesleki konularda bilgi kazanması ve uygulaması hedeflenir.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0" algn="just">
              <a:lnSpc>
                <a:spcPct val="107000"/>
              </a:lnSpc>
              <a:spcAft>
                <a:spcPts val="800"/>
              </a:spcAft>
              <a:buNone/>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Doktora</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07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Koşulları sağlayan ve gerekli yeterliliğe sahip olan öğrenciler doktora programlarında kabul edilebilir. Kabul edilen öğrencilerin alanlarına göre belirlenen sınav ve çalışmalarda başarı elde etmesi gerekir.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1269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E3B29A-399A-BC55-0136-BCC5E356FDC7}"/>
              </a:ext>
            </a:extLst>
          </p:cNvPr>
          <p:cNvSpPr>
            <a:spLocks noGrp="1"/>
          </p:cNvSpPr>
          <p:nvPr>
            <p:ph idx="1"/>
          </p:nvPr>
        </p:nvSpPr>
        <p:spPr/>
        <p:txBody>
          <a:bodyPr/>
          <a:lstStyle/>
          <a:p>
            <a:pPr indent="0" algn="just">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Yabancıların Türk Okullarına Kayıt Kabul Koşulları</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Yabancı öğrencilerin Türkiye’de bulunan okullardan, eğitim hakkından ve diğer imkanlardan faydalanabilmesi için Göç İdaresi Genel Müdürlüğü tarafından kimlik belgesi ve kimlik numarası alma zorunluluğu vardır. Bununla beraber kayıt ve eğitim hakkı için Adres Kayıt Sistemine de kaydolmak zorundalar. Kayıt yaptırmayan öğrenciler “misafir öğrenci” sıfatıyla derslere devam edebilir ancak diploma almaya hak kazanamaz.</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281524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22F758-E865-9A91-7445-05121CE69859}"/>
              </a:ext>
            </a:extLst>
          </p:cNvPr>
          <p:cNvSpPr>
            <a:spLocks noGrp="1"/>
          </p:cNvSpPr>
          <p:nvPr>
            <p:ph idx="1"/>
          </p:nvPr>
        </p:nvSpPr>
        <p:spPr>
          <a:xfrm>
            <a:off x="838200" y="1253331"/>
            <a:ext cx="10515600" cy="4351338"/>
          </a:xfrm>
        </p:spPr>
        <p:txBody>
          <a:bodyPr>
            <a:normAutofit lnSpcReduction="10000"/>
          </a:bodyPr>
          <a:lstStyle/>
          <a:p>
            <a:pPr indent="0" algn="ctr">
              <a:lnSpc>
                <a:spcPct val="10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Yükseköğrenime Giriş</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50000"/>
              </a:lnSpc>
              <a:spcBef>
                <a:spcPts val="1200"/>
              </a:spcBef>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Öğrenci Seçme ve Yerleştirme Merkezi (ÖSYM) tarafından Yabancı Uyruklu Öğrenci Sınavı (YÖS) yapılmaktadır. Üniversiteler kendi sınavlarını yapamamaktadır. Yabancı uyruklu öğrencilerin eğitim hakkından faydalanması ve yükseköğrenime giriş yapabilmesi için  kurumların belirlemiş olduğu sınav, puan ve şartları sağlaması gerekmektedir. Temel olarak bir öğrencinin ortaöğretim kurumundan mezun olması gerekmektedir. Öğrencinin ilgili üniversiteye gerekli belgelerle başvuru yapması gerekmektedir. Öğrencinin kabul edilip edilmeyeceğine ilgili üniversite karar ver</a:t>
            </a:r>
            <a:r>
              <a:rPr lang="tr-TR" sz="1800" kern="100" dirty="0">
                <a:latin typeface="Times New Roman" panose="02020603050405020304" pitchFamily="18" charset="0"/>
                <a:ea typeface="Aptos" panose="020B0004020202020204" pitchFamily="34" charset="0"/>
                <a:cs typeface="Times New Roman" panose="02020603050405020304" pitchFamily="18" charset="0"/>
              </a:rPr>
              <a:t>mektedir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Genel olarak Türkiye’de eğitim almak isteyen yabancı uyruklu öğrencilerin Yükseköğretim Kurulu’nun (YÖK) internet adresinde yer alan “Kendi İmkânlarıyla Eğitim Alacaklar / Yurt Dışında Lise Eğitimi Alanlar” başlığını ve içeriklerini dikkatli bir şekilde incelemeleri ve okumaları gerekmektedir.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05085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4727A3-4830-9A25-1ECF-C15DA872FCEE}"/>
              </a:ext>
            </a:extLst>
          </p:cNvPr>
          <p:cNvSpPr>
            <a:spLocks noGrp="1"/>
          </p:cNvSpPr>
          <p:nvPr>
            <p:ph idx="1"/>
          </p:nvPr>
        </p:nvSpPr>
        <p:spPr/>
        <p:txBody>
          <a:bodyPr>
            <a:normAutofit/>
          </a:bodyPr>
          <a:lstStyle/>
          <a:p>
            <a:pPr algn="just">
              <a:lnSpc>
                <a:spcPct val="150000"/>
              </a:lnSpc>
            </a:pPr>
            <a:r>
              <a:rPr lang="tr-TR" sz="2400" dirty="0">
                <a:effectLst/>
                <a:latin typeface="Times New Roman" panose="02020603050405020304" pitchFamily="18" charset="0"/>
                <a:ea typeface="Aptos" panose="020B0004020202020204" pitchFamily="34" charset="0"/>
              </a:rPr>
              <a:t>Yabancı öğrencilerin kabulü sırasında, lise bitirme sınavı statüsünde olan sınavlar her zaman geçerli kabul edilmektedir. Ancak üniversiteye giriş sınavı statüsünde olan sınavların geçerlilik süresi iki yıl ile sınırlı tutulmaktadır. Devlet ve Vakıf üniversiteleri öğrencilerden para talep edebilmektedir. Devlet üniversitesine ödenecek ücretleri Bakanlar kurulu belirlerken; Vakıf üniversitelerine ödenecek ücretleri o üniversitenin kurulları belirlemektedir.</a:t>
            </a:r>
            <a:endParaRPr lang="tr-TR" sz="3600" dirty="0"/>
          </a:p>
        </p:txBody>
      </p:sp>
    </p:spTree>
    <p:extLst>
      <p:ext uri="{BB962C8B-B14F-4D97-AF65-F5344CB8AC3E}">
        <p14:creationId xmlns:p14="http://schemas.microsoft.com/office/powerpoint/2010/main" val="2343184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B94367-C7BA-90A5-1AC6-4CDEA8552A58}"/>
              </a:ext>
            </a:extLst>
          </p:cNvPr>
          <p:cNvSpPr>
            <a:spLocks noGrp="1"/>
          </p:cNvSpPr>
          <p:nvPr>
            <p:ph idx="1"/>
          </p:nvPr>
        </p:nvSpPr>
        <p:spPr>
          <a:xfrm>
            <a:off x="838200" y="1253331"/>
            <a:ext cx="6572250" cy="4351338"/>
          </a:xfrm>
        </p:spPr>
        <p:txBody>
          <a:bodyPr>
            <a:normAutofit fontScale="92500" lnSpcReduction="20000"/>
          </a:bodyPr>
          <a:lstStyle/>
          <a:p>
            <a:pPr algn="just">
              <a:lnSpc>
                <a:spcPct val="150000"/>
              </a:lnSpc>
            </a:pPr>
            <a:r>
              <a:rPr lang="tr-TR" sz="2400" b="1" i="0" dirty="0">
                <a:effectLst/>
                <a:latin typeface="Times New Roman" panose="02020603050405020304" pitchFamily="18" charset="0"/>
                <a:cs typeface="Times New Roman" panose="02020603050405020304" pitchFamily="18" charset="0"/>
              </a:rPr>
              <a:t>Karabük Üniversitesi </a:t>
            </a:r>
            <a:r>
              <a:rPr lang="tr-TR" sz="2400" i="0" dirty="0">
                <a:effectLst/>
                <a:latin typeface="Times New Roman" panose="02020603050405020304" pitchFamily="18" charset="0"/>
                <a:cs typeface="Times New Roman" panose="02020603050405020304" pitchFamily="18" charset="0"/>
              </a:rPr>
              <a:t>ya da kısaca </a:t>
            </a:r>
            <a:r>
              <a:rPr lang="tr-TR" sz="2400" b="1" i="0" dirty="0">
                <a:effectLst/>
                <a:latin typeface="Times New Roman" panose="02020603050405020304" pitchFamily="18" charset="0"/>
                <a:cs typeface="Times New Roman" panose="02020603050405020304" pitchFamily="18" charset="0"/>
              </a:rPr>
              <a:t>KBÜ</a:t>
            </a:r>
            <a:r>
              <a:rPr lang="tr-TR" sz="2400" i="0" dirty="0">
                <a:effectLst/>
                <a:latin typeface="Times New Roman" panose="02020603050405020304" pitchFamily="18" charset="0"/>
                <a:cs typeface="Times New Roman" panose="02020603050405020304" pitchFamily="18" charset="0"/>
              </a:rPr>
              <a:t>, 2007 yılında kurulmuş bir devlet üniversitesidir. Bulunduğu il olan Karabük'ün ismini taşır.</a:t>
            </a:r>
          </a:p>
          <a:p>
            <a:pPr algn="just">
              <a:lnSpc>
                <a:spcPct val="150000"/>
              </a:lnSpc>
            </a:pPr>
            <a:r>
              <a:rPr lang="tr-TR" sz="2400" b="0" i="0" dirty="0">
                <a:solidFill>
                  <a:srgbClr val="202122"/>
                </a:solidFill>
                <a:effectLst/>
                <a:latin typeface="Times New Roman" panose="02020603050405020304" pitchFamily="18" charset="0"/>
                <a:cs typeface="Times New Roman" panose="02020603050405020304" pitchFamily="18" charset="0"/>
              </a:rPr>
              <a:t>Karabük Üniversitesi Demir-Çelik Kampüsü merkez kampüs konumundadır ve birçok fakülte, enstitü, araştırma merkezi, olimpik yüzme havuzu, tenis kortu, futbol sahası, kapalı spor salonu, postahane, banka ve bankamatik, botanik bahçesi, cami, lojmanlar ve yurt bu kampüste bulunur.</a:t>
            </a:r>
            <a:endParaRPr lang="tr-TR" sz="2400" dirty="0">
              <a:latin typeface="Times New Roman" panose="02020603050405020304" pitchFamily="18" charset="0"/>
              <a:cs typeface="Times New Roman" panose="02020603050405020304" pitchFamily="18" charset="0"/>
            </a:endParaRPr>
          </a:p>
        </p:txBody>
      </p:sp>
      <p:pic>
        <p:nvPicPr>
          <p:cNvPr id="9" name="Resim 8" descr="dış mekan, gökyüzü, ağaç, taşıt, araç içeren bir resim&#10;&#10;Açıklama otomatik olarak oluşturuldu">
            <a:extLst>
              <a:ext uri="{FF2B5EF4-FFF2-40B4-BE49-F238E27FC236}">
                <a16:creationId xmlns:a16="http://schemas.microsoft.com/office/drawing/2014/main" id="{099167E6-CA23-C681-6E00-74809C59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675" y="1253331"/>
            <a:ext cx="4254500" cy="3823494"/>
          </a:xfrm>
          <a:prstGeom prst="rect">
            <a:avLst/>
          </a:prstGeom>
        </p:spPr>
      </p:pic>
    </p:spTree>
    <p:extLst>
      <p:ext uri="{BB962C8B-B14F-4D97-AF65-F5344CB8AC3E}">
        <p14:creationId xmlns:p14="http://schemas.microsoft.com/office/powerpoint/2010/main" val="300274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334316-10F9-3000-D346-02E901AE8193}"/>
              </a:ext>
            </a:extLst>
          </p:cNvPr>
          <p:cNvSpPr>
            <a:spLocks noGrp="1"/>
          </p:cNvSpPr>
          <p:nvPr>
            <p:ph type="title"/>
          </p:nvPr>
        </p:nvSpPr>
        <p:spPr>
          <a:xfrm>
            <a:off x="1137034" y="609597"/>
            <a:ext cx="9392421" cy="1330841"/>
          </a:xfrm>
        </p:spPr>
        <p:txBody>
          <a:bodyPr>
            <a:normAutofit/>
          </a:bodyPr>
          <a:lstStyle/>
          <a:p>
            <a:pPr algn="ctr"/>
            <a:r>
              <a:rPr lang="tr-TR" b="1" dirty="0">
                <a:effectLst/>
                <a:latin typeface="Times New Roman" panose="02020603050405020304" pitchFamily="18" charset="0"/>
                <a:ea typeface="Aptos" panose="020B0004020202020204" pitchFamily="34" charset="0"/>
              </a:rPr>
              <a:t>Türkiye’nin Kültürel Yapısı, Gelenek ve Görenekler</a:t>
            </a:r>
            <a:endParaRPr lang="tr-TR" dirty="0"/>
          </a:p>
        </p:txBody>
      </p:sp>
      <p:sp>
        <p:nvSpPr>
          <p:cNvPr id="3" name="İçerik Yer Tutucusu 2">
            <a:extLst>
              <a:ext uri="{FF2B5EF4-FFF2-40B4-BE49-F238E27FC236}">
                <a16:creationId xmlns:a16="http://schemas.microsoft.com/office/drawing/2014/main" id="{990FBBF0-3A4B-1270-2BFB-A6295C6533FE}"/>
              </a:ext>
            </a:extLst>
          </p:cNvPr>
          <p:cNvSpPr>
            <a:spLocks noGrp="1"/>
          </p:cNvSpPr>
          <p:nvPr>
            <p:ph idx="1"/>
          </p:nvPr>
        </p:nvSpPr>
        <p:spPr>
          <a:xfrm>
            <a:off x="314325" y="2198362"/>
            <a:ext cx="6286499" cy="3917773"/>
          </a:xfrm>
        </p:spPr>
        <p:txBody>
          <a:bodyPr>
            <a:normAutofit lnSpcReduction="10000"/>
          </a:bodyPr>
          <a:lstStyle/>
          <a:p>
            <a:pPr marL="0" indent="0" algn="just">
              <a:lnSpc>
                <a:spcPct val="100000"/>
              </a:lnSpc>
              <a:spcAft>
                <a:spcPts val="800"/>
              </a:spcAft>
              <a:buNone/>
            </a:pP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Türk Dili ve Özellikleri</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Türkiye Cumhuriyeti’nin resm</a:t>
            </a:r>
            <a:r>
              <a:rPr lang="tr-TR" sz="1800" kern="100" dirty="0">
                <a:latin typeface="Times New Roman" panose="02020603050405020304" pitchFamily="18" charset="0"/>
                <a:ea typeface="Aptos" panose="020B0004020202020204" pitchFamily="34" charset="0"/>
                <a:cs typeface="Times New Roman" panose="02020603050405020304" pitchFamily="18" charset="0"/>
              </a:rPr>
              <a:t>î</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dili Türkçedir. Türkçe Dünyanın en eski ve köklü dillerinden birisidir. Türkçenin ilk izlerine 4500-5000 yıl öncesinde rastlanmaktadır. Dünyanın ilk bilinen uygarlığının dili olan Sümerce ile Türkçe arasında 168 ortak kelime tespit edilmiştir. </a:t>
            </a:r>
          </a:p>
          <a:p>
            <a:pPr algn="just">
              <a:lnSpc>
                <a:spcPct val="10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Türkçe Macaristan’dan Çin’e; Sibirya’dan Mısır’a kadar geniş bir coğrafyada konuşulmuştur. </a:t>
            </a:r>
          </a:p>
          <a:p>
            <a:pPr algn="just">
              <a:lnSpc>
                <a:spcPct val="10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Türkçe sondan eklemeli bir dildir. Sabit bir kök ve bu köke getirilen ekler vardır. Türkçede cinsiyete ve zamana göre kökler değişmez. Ses uyumu Türkçede önemlidir. Bu da ahengi sağlayan önemli bir unsurdur.</a:t>
            </a:r>
          </a:p>
        </p:txBody>
      </p:sp>
      <p:pic>
        <p:nvPicPr>
          <p:cNvPr id="5" name="Resim 4" descr="harita, metin, atlas içeren bir resim&#10;&#10;Açıklama otomatik olarak oluşturuldu">
            <a:extLst>
              <a:ext uri="{FF2B5EF4-FFF2-40B4-BE49-F238E27FC236}">
                <a16:creationId xmlns:a16="http://schemas.microsoft.com/office/drawing/2014/main" id="{9D05D996-7495-AA6C-2F11-799D22C7E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367" y="2740047"/>
            <a:ext cx="4788505" cy="2645649"/>
          </a:xfrm>
          <a:prstGeom prst="rect">
            <a:avLst/>
          </a:prstGeom>
        </p:spPr>
      </p:pic>
    </p:spTree>
    <p:extLst>
      <p:ext uri="{BB962C8B-B14F-4D97-AF65-F5344CB8AC3E}">
        <p14:creationId xmlns:p14="http://schemas.microsoft.com/office/powerpoint/2010/main" val="1141949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DC6F18A-A36B-72FC-2780-C9FF595E5B92}"/>
              </a:ext>
            </a:extLst>
          </p:cNvPr>
          <p:cNvSpPr>
            <a:spLocks noGrp="1"/>
          </p:cNvSpPr>
          <p:nvPr>
            <p:ph idx="1"/>
          </p:nvPr>
        </p:nvSpPr>
        <p:spPr>
          <a:xfrm>
            <a:off x="4654294" y="4777739"/>
            <a:ext cx="6897626" cy="1399223"/>
          </a:xfrm>
        </p:spPr>
        <p:txBody>
          <a:bodyPr anchor="ctr">
            <a:normAutofit/>
          </a:bodyPr>
          <a:lstStyle/>
          <a:p>
            <a:pPr marL="0" indent="0">
              <a:buNone/>
            </a:pPr>
            <a:r>
              <a:rPr lang="tr-TR" sz="2200" b="1" dirty="0">
                <a:latin typeface="Times New Roman" panose="02020603050405020304" pitchFamily="18" charset="0"/>
                <a:cs typeface="Times New Roman" panose="02020603050405020304" pitchFamily="18" charset="0"/>
              </a:rPr>
              <a:t>Karabük Üniversitesi Akademik Birimleri</a:t>
            </a:r>
          </a:p>
        </p:txBody>
      </p:sp>
      <p:pic>
        <p:nvPicPr>
          <p:cNvPr id="4" name="Resim 3" descr="metin, ekran görüntüsü, menü, yazı tipi içeren bir resim">
            <a:extLst>
              <a:ext uri="{FF2B5EF4-FFF2-40B4-BE49-F238E27FC236}">
                <a16:creationId xmlns:a16="http://schemas.microsoft.com/office/drawing/2014/main" id="{DE36384C-4EBE-7661-A572-F4D9B111B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453128"/>
          </a:xfrm>
          <a:prstGeom prst="rect">
            <a:avLst/>
          </a:prstGeom>
        </p:spPr>
      </p:pic>
    </p:spTree>
    <p:extLst>
      <p:ext uri="{BB962C8B-B14F-4D97-AF65-F5344CB8AC3E}">
        <p14:creationId xmlns:p14="http://schemas.microsoft.com/office/powerpoint/2010/main" val="506856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5" name="Resim 4" descr="giyim, kişi, şahıs, kol, paça, meneviş mavisi içeren bir resim&#10;&#10;Açıklama otomatik olarak oluşturuldu">
            <a:extLst>
              <a:ext uri="{FF2B5EF4-FFF2-40B4-BE49-F238E27FC236}">
                <a16:creationId xmlns:a16="http://schemas.microsoft.com/office/drawing/2014/main" id="{D0B0D463-49F4-D001-25B4-40D77A2C0A7B}"/>
              </a:ext>
            </a:extLst>
          </p:cNvPr>
          <p:cNvPicPr>
            <a:picLocks noChangeAspect="1"/>
          </p:cNvPicPr>
          <p:nvPr/>
        </p:nvPicPr>
        <p:blipFill>
          <a:blip r:embed="rId3">
            <a:extLst>
              <a:ext uri="{28A0092B-C50C-407E-A947-70E740481C1C}">
                <a14:useLocalDpi xmlns:a14="http://schemas.microsoft.com/office/drawing/2010/main" val="0"/>
              </a:ext>
            </a:extLst>
          </a:blip>
          <a:srcRect l="19411" r="33707"/>
          <a:stretch/>
        </p:blipFill>
        <p:spPr>
          <a:xfrm>
            <a:off x="2522358" y="10"/>
            <a:ext cx="9669642" cy="6857990"/>
          </a:xfrm>
          <a:prstGeom prst="rect">
            <a:avLst/>
          </a:prstGeom>
        </p:spPr>
      </p:pic>
      <p:sp>
        <p:nvSpPr>
          <p:cNvPr id="3" name="İçerik Yer Tutucusu 2">
            <a:extLst>
              <a:ext uri="{FF2B5EF4-FFF2-40B4-BE49-F238E27FC236}">
                <a16:creationId xmlns:a16="http://schemas.microsoft.com/office/drawing/2014/main" id="{570F4C55-9F70-5C54-CE55-4EF5ADA3D1AA}"/>
              </a:ext>
            </a:extLst>
          </p:cNvPr>
          <p:cNvSpPr>
            <a:spLocks noGrp="1"/>
          </p:cNvSpPr>
          <p:nvPr>
            <p:ph idx="1"/>
          </p:nvPr>
        </p:nvSpPr>
        <p:spPr>
          <a:xfrm>
            <a:off x="196733" y="1143000"/>
            <a:ext cx="6585067" cy="5219700"/>
          </a:xfrm>
        </p:spPr>
        <p:txBody>
          <a:bodyPr>
            <a:normAutofit/>
          </a:bodyPr>
          <a:lstStyle/>
          <a:p>
            <a:pPr marL="0" indent="0" algn="ctr">
              <a:lnSpc>
                <a:spcPct val="100000"/>
              </a:lnSpc>
              <a:buNone/>
            </a:pPr>
            <a:r>
              <a:rPr lang="tr-TR" b="1" dirty="0">
                <a:latin typeface="Times New Roman" panose="02020603050405020304" pitchFamily="18" charset="0"/>
                <a:cs typeface="Times New Roman" panose="02020603050405020304" pitchFamily="18" charset="0"/>
              </a:rPr>
              <a:t>TÜRK SAĞLIK SİSTEMİ</a:t>
            </a:r>
          </a:p>
          <a:p>
            <a:pPr>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Türk sağlık sisteminde, üç basamaktan oluşan sağlık kurumları </a:t>
            </a:r>
            <a:r>
              <a:rPr lang="tr-TR" sz="2400" kern="100" dirty="0">
                <a:latin typeface="Times New Roman" panose="02020603050405020304" pitchFamily="18" charset="0"/>
                <a:ea typeface="Aptos" panose="020B0004020202020204" pitchFamily="34" charset="0"/>
                <a:cs typeface="Times New Roman" panose="02020603050405020304" pitchFamily="18" charset="0"/>
              </a:rPr>
              <a:t>bulunmaktadır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Bu kurumlar: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Font typeface="+mj-lt"/>
              <a:buAutoNum type="alphaLcPeriod"/>
            </a:pPr>
            <a:r>
              <a:rPr lang="tr-TR" sz="2400" u="sng" kern="100" dirty="0">
                <a:effectLst/>
                <a:latin typeface="Times New Roman" panose="02020603050405020304" pitchFamily="18" charset="0"/>
                <a:ea typeface="Aptos" panose="020B0004020202020204" pitchFamily="34" charset="0"/>
                <a:cs typeface="Times New Roman" panose="02020603050405020304" pitchFamily="18" charset="0"/>
              </a:rPr>
              <a:t>Birinci basamak:</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İlçelerde bulunan devlet sağlık merkezleri, Sağlık Ocakları ve tüberküloz dispanserleri,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Font typeface="+mj-lt"/>
              <a:buAutoNum type="alphaLcPeriod"/>
            </a:pPr>
            <a:r>
              <a:rPr lang="tr-TR" sz="2400" u="sng" kern="100" dirty="0">
                <a:effectLst/>
                <a:latin typeface="Times New Roman" panose="02020603050405020304" pitchFamily="18" charset="0"/>
                <a:ea typeface="Aptos" panose="020B0004020202020204" pitchFamily="34" charset="0"/>
                <a:cs typeface="Times New Roman" panose="02020603050405020304" pitchFamily="18" charset="0"/>
              </a:rPr>
              <a:t>İkinci basamak:</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Devlet hastaneleri,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Aft>
                <a:spcPts val="800"/>
              </a:spcAft>
              <a:buFont typeface="+mj-lt"/>
              <a:buAutoNum type="alphaLcPeriod"/>
            </a:pPr>
            <a:r>
              <a:rPr lang="tr-TR" sz="2400" u="sng" kern="100" dirty="0">
                <a:effectLst/>
                <a:latin typeface="Times New Roman" panose="02020603050405020304" pitchFamily="18" charset="0"/>
                <a:ea typeface="Aptos" panose="020B0004020202020204" pitchFamily="34" charset="0"/>
                <a:cs typeface="Times New Roman" panose="02020603050405020304" pitchFamily="18" charset="0"/>
              </a:rPr>
              <a:t>Üçüncü basamak:</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Eğitim ve araştırma hastaneleri ve Üniversite hastaneleri.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Bununla birlikte acil durumlar için hastanelerin acil sağlık hizmetleri de </a:t>
            </a:r>
            <a:r>
              <a:rPr lang="tr-TR" sz="2400" kern="100" dirty="0">
                <a:latin typeface="Times New Roman" panose="02020603050405020304" pitchFamily="18" charset="0"/>
                <a:ea typeface="Aptos" panose="020B0004020202020204" pitchFamily="34" charset="0"/>
                <a:cs typeface="Times New Roman" panose="02020603050405020304" pitchFamily="18" charset="0"/>
              </a:rPr>
              <a:t>bulunmaktadır.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6796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EF3CA6-9BFC-6158-DB38-46EA96231C3B}"/>
              </a:ext>
            </a:extLst>
          </p:cNvPr>
          <p:cNvSpPr>
            <a:spLocks noGrp="1"/>
          </p:cNvSpPr>
          <p:nvPr>
            <p:ph idx="1"/>
          </p:nvPr>
        </p:nvSpPr>
        <p:spPr>
          <a:xfrm>
            <a:off x="838200" y="1733549"/>
            <a:ext cx="10515600" cy="4271169"/>
          </a:xfrm>
        </p:spPr>
        <p:txBody>
          <a:bodyPr/>
          <a:lstStyle/>
          <a:p>
            <a:pPr marL="0" indent="0" algn="just">
              <a:lnSpc>
                <a:spcPct val="107000"/>
              </a:lnSpc>
              <a:spcAft>
                <a:spcPts val="800"/>
              </a:spcAft>
              <a:buNone/>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Birinci Basamak Sağlık Hizmetleri</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Acil durumu olmayan ve ayakta tedavi edilmesi mümkün olan hastaların ilk başvurdukları kurumlardır. Bu sağlık kurumları: Sağlık Ocağı ve Sağlık Merkezleridir. Adres kaydı ve ikamet izni bulunan yabancılar bu kuruluşlardan faydalanabilir. Birinci basamakta tedavisi yapılamayan hastalar ikinci basamak kuruluşlarına yönlendirilir. </a:t>
            </a:r>
            <a:r>
              <a:rPr lang="tr-TR" sz="2000" i="0" dirty="0">
                <a:solidFill>
                  <a:srgbClr val="202122"/>
                </a:solidFill>
                <a:effectLst/>
                <a:latin typeface="Times New Roman" panose="02020603050405020304" pitchFamily="18" charset="0"/>
                <a:cs typeface="Times New Roman" panose="02020603050405020304" pitchFamily="18" charset="0"/>
              </a:rPr>
              <a:t>Aile sağlığı merkezi kısa adıyla ASM ya da halk arasında bilinen adıyla sağlık ocakları genel olarak mahallelerde bulunan birinci basamak kuruluşlardır.</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metin, logo, yazı tipi, grafik içeren bir resim&#10;&#10;Açıklama otomatik olarak oluşturuldu">
            <a:extLst>
              <a:ext uri="{FF2B5EF4-FFF2-40B4-BE49-F238E27FC236}">
                <a16:creationId xmlns:a16="http://schemas.microsoft.com/office/drawing/2014/main" id="{42476B02-A7FB-AB3E-1684-40F94704C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50" y="298185"/>
            <a:ext cx="2305050" cy="2064771"/>
          </a:xfrm>
          <a:prstGeom prst="rect">
            <a:avLst/>
          </a:prstGeom>
        </p:spPr>
      </p:pic>
    </p:spTree>
    <p:extLst>
      <p:ext uri="{BB962C8B-B14F-4D97-AF65-F5344CB8AC3E}">
        <p14:creationId xmlns:p14="http://schemas.microsoft.com/office/powerpoint/2010/main" val="1673203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7E88A9-8F73-E4E5-3B20-A54719095308}"/>
              </a:ext>
            </a:extLst>
          </p:cNvPr>
          <p:cNvSpPr>
            <a:spLocks noGrp="1"/>
          </p:cNvSpPr>
          <p:nvPr>
            <p:ph idx="1"/>
          </p:nvPr>
        </p:nvSpPr>
        <p:spPr/>
        <p:txBody>
          <a:bodyPr/>
          <a:lstStyle/>
          <a:p>
            <a:pPr marL="0" indent="0" algn="ctr">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İkinci Basamak Sağlık Hizmetleri</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Bu basamaktaki sağlık hizmetlerinde hastaların yatırılarak muayene edildiği ve hastalıklarının belirlenip tedavi edildiği hastanelerdir. Bu basamakta bulunan sağlık kurumları: devlet hastaneleri (eğitim ve araştırma hastanesi olmayan), semt poliklinikleri, ağız ve diş sağlığı merkezleri ve ilçe devlet hastaneleridir. Bazı hastanelerde ücretsiz tercüman hizmeti bulunmakla beraber bazı hastanelerde bu hizmet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bulunmamaktadır</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Genellikle Türkçe bilmeyen yabancı öğrencilerin tercüman ile beraber gitme ihtimalleri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bilinmektedir</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Tanı konulamayan ve detay gerektiren tedavilerde hastalar genellikle üçüncü basamak sağlık kuruluşlarına yönlendirilmektedir.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9672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560BD5-EEF1-ED36-2089-30F5700FC7E9}"/>
              </a:ext>
            </a:extLst>
          </p:cNvPr>
          <p:cNvSpPr>
            <a:spLocks noGrp="1"/>
          </p:cNvSpPr>
          <p:nvPr>
            <p:ph idx="1"/>
          </p:nvPr>
        </p:nvSpPr>
        <p:spPr>
          <a:xfrm>
            <a:off x="838200" y="758825"/>
            <a:ext cx="10515600" cy="869950"/>
          </a:xfrm>
        </p:spPr>
        <p:txBody>
          <a:bodyPr/>
          <a:lstStyle/>
          <a:p>
            <a:pPr marL="0" indent="0" algn="ctr">
              <a:buNone/>
            </a:pPr>
            <a:r>
              <a:rPr lang="tr-TR" dirty="0">
                <a:latin typeface="Times New Roman" panose="02020603050405020304" pitchFamily="18" charset="0"/>
                <a:cs typeface="Times New Roman" panose="02020603050405020304" pitchFamily="18" charset="0"/>
              </a:rPr>
              <a:t>Karabük’te hizmet veren ikinci basamak sağlık kuruluşları :</a:t>
            </a:r>
          </a:p>
        </p:txBody>
      </p:sp>
      <p:pic>
        <p:nvPicPr>
          <p:cNvPr id="5" name="Resim 4" descr="metin, dış mekan, bina, gökyüzü içeren bir resim&#10;&#10;Açıklama otomatik olarak oluşturuldu">
            <a:extLst>
              <a:ext uri="{FF2B5EF4-FFF2-40B4-BE49-F238E27FC236}">
                <a16:creationId xmlns:a16="http://schemas.microsoft.com/office/drawing/2014/main" id="{5745177A-41DE-7E6D-128E-9090CBF2F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75" y="1924050"/>
            <a:ext cx="4943475" cy="3009900"/>
          </a:xfrm>
          <a:prstGeom prst="rect">
            <a:avLst/>
          </a:prstGeom>
        </p:spPr>
      </p:pic>
      <p:pic>
        <p:nvPicPr>
          <p:cNvPr id="7" name="Resim 6" descr="dış mekan, bina, gökyüzü, ağaç içeren bir resim&#10;&#10;Açıklama otomatik olarak oluşturuldu">
            <a:extLst>
              <a:ext uri="{FF2B5EF4-FFF2-40B4-BE49-F238E27FC236}">
                <a16:creationId xmlns:a16="http://schemas.microsoft.com/office/drawing/2014/main" id="{1C6F11FB-F8F4-6239-DB9B-A716FA14B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24050"/>
            <a:ext cx="4514850" cy="3009900"/>
          </a:xfrm>
          <a:prstGeom prst="rect">
            <a:avLst/>
          </a:prstGeom>
        </p:spPr>
      </p:pic>
      <p:sp>
        <p:nvSpPr>
          <p:cNvPr id="8" name="Metin kutusu 7">
            <a:extLst>
              <a:ext uri="{FF2B5EF4-FFF2-40B4-BE49-F238E27FC236}">
                <a16:creationId xmlns:a16="http://schemas.microsoft.com/office/drawing/2014/main" id="{16205652-3B60-54B8-83CC-A816ECFC15B1}"/>
              </a:ext>
            </a:extLst>
          </p:cNvPr>
          <p:cNvSpPr txBox="1"/>
          <p:nvPr/>
        </p:nvSpPr>
        <p:spPr>
          <a:xfrm>
            <a:off x="600075" y="5381625"/>
            <a:ext cx="4991100" cy="400110"/>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Karabük – Safranbolu İlçe Devlet Hastanesi</a:t>
            </a:r>
          </a:p>
        </p:txBody>
      </p:sp>
      <p:sp>
        <p:nvSpPr>
          <p:cNvPr id="9" name="Metin kutusu 8">
            <a:extLst>
              <a:ext uri="{FF2B5EF4-FFF2-40B4-BE49-F238E27FC236}">
                <a16:creationId xmlns:a16="http://schemas.microsoft.com/office/drawing/2014/main" id="{BF06C261-ABD0-93FD-302A-FD71F3F2A2BC}"/>
              </a:ext>
            </a:extLst>
          </p:cNvPr>
          <p:cNvSpPr txBox="1"/>
          <p:nvPr/>
        </p:nvSpPr>
        <p:spPr>
          <a:xfrm>
            <a:off x="6519862" y="5381625"/>
            <a:ext cx="4991100" cy="707886"/>
          </a:xfrm>
          <a:prstGeom prst="rect">
            <a:avLst/>
          </a:prstGeom>
          <a:noFill/>
        </p:spPr>
        <p:txBody>
          <a:bodyPr wrap="square" rtlCol="0">
            <a:spAutoFit/>
          </a:bodyPr>
          <a:lstStyle/>
          <a:p>
            <a:pPr algn="ctr"/>
            <a:r>
              <a:rPr lang="tr-TR" sz="2000" b="1" dirty="0">
                <a:latin typeface="Times New Roman" panose="02020603050405020304" pitchFamily="18" charset="0"/>
                <a:cs typeface="Times New Roman" panose="02020603050405020304" pitchFamily="18" charset="0"/>
              </a:rPr>
              <a:t>Karabük Ağız ve Diş Sağlığı Eğitim ve Araştırma Hastanesi</a:t>
            </a:r>
          </a:p>
        </p:txBody>
      </p:sp>
    </p:spTree>
    <p:extLst>
      <p:ext uri="{BB962C8B-B14F-4D97-AF65-F5344CB8AC3E}">
        <p14:creationId xmlns:p14="http://schemas.microsoft.com/office/powerpoint/2010/main" val="2101052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8F8B38-A5F9-28F5-2FA7-3237767FCFEF}"/>
              </a:ext>
            </a:extLst>
          </p:cNvPr>
          <p:cNvSpPr>
            <a:spLocks noGrp="1"/>
          </p:cNvSpPr>
          <p:nvPr>
            <p:ph idx="1"/>
          </p:nvPr>
        </p:nvSpPr>
        <p:spPr/>
        <p:txBody>
          <a:bodyPr/>
          <a:lstStyle/>
          <a:p>
            <a:pPr marL="0" indent="0" algn="ctr">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Üçüncü Basamak Sağlık Hizmetleri</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Bu basamakta hizmet veren sağlık kurumları: eğitim ve araştırma hastaneleri, üniversite hastaneleri, üniversiteye bağlı fakülteler ve semt poliklinikleridir. Bu basamaktaki kurumlar genel olarak birinci ve ikinci basamakta tedavisi yapılamayan, sorunu çözülemeyen hastalara hizmet vermektedir.</a:t>
            </a:r>
          </a:p>
          <a:p>
            <a:pPr marL="0" indent="0">
              <a:buNone/>
            </a:pPr>
            <a:endParaRPr lang="tr-TR" dirty="0"/>
          </a:p>
        </p:txBody>
      </p:sp>
    </p:spTree>
    <p:extLst>
      <p:ext uri="{BB962C8B-B14F-4D97-AF65-F5344CB8AC3E}">
        <p14:creationId xmlns:p14="http://schemas.microsoft.com/office/powerpoint/2010/main" val="3156666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680DF3-D7FC-C69B-BEAB-6975D164A9C1}"/>
              </a:ext>
            </a:extLst>
          </p:cNvPr>
          <p:cNvSpPr>
            <a:spLocks noGrp="1"/>
          </p:cNvSpPr>
          <p:nvPr>
            <p:ph idx="1"/>
          </p:nvPr>
        </p:nvSpPr>
        <p:spPr>
          <a:xfrm>
            <a:off x="838200" y="720725"/>
            <a:ext cx="10515600" cy="679450"/>
          </a:xfrm>
        </p:spPr>
        <p:txBody>
          <a:bodyPr/>
          <a:lstStyle/>
          <a:p>
            <a:pPr marL="0" indent="0" algn="ctr">
              <a:buNone/>
            </a:pPr>
            <a:r>
              <a:rPr lang="tr-TR" dirty="0">
                <a:latin typeface="Times New Roman" panose="02020603050405020304" pitchFamily="18" charset="0"/>
                <a:cs typeface="Times New Roman" panose="02020603050405020304" pitchFamily="18" charset="0"/>
              </a:rPr>
              <a:t>Karabük’te hizmet veren üçüncü basamak sağlık kuruluşları:</a:t>
            </a:r>
          </a:p>
          <a:p>
            <a:endParaRPr lang="tr-TR" dirty="0"/>
          </a:p>
        </p:txBody>
      </p:sp>
      <p:pic>
        <p:nvPicPr>
          <p:cNvPr id="5" name="Resim 4" descr="dış mekan, ticari bina, gökyüzü, mimari içeren bir resim&#10;&#10;Açıklama otomatik olarak oluşturuldu">
            <a:extLst>
              <a:ext uri="{FF2B5EF4-FFF2-40B4-BE49-F238E27FC236}">
                <a16:creationId xmlns:a16="http://schemas.microsoft.com/office/drawing/2014/main" id="{E6FC1172-8CC4-BDC4-967A-BEEBA366D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085974"/>
            <a:ext cx="4995333" cy="2809875"/>
          </a:xfrm>
          <a:prstGeom prst="rect">
            <a:avLst/>
          </a:prstGeom>
        </p:spPr>
      </p:pic>
      <p:pic>
        <p:nvPicPr>
          <p:cNvPr id="7" name="Resim 6" descr="dış mekan, gökyüzü, mimari, bina içeren bir resim&#10;&#10;Açıklama otomatik olarak oluşturuldu">
            <a:extLst>
              <a:ext uri="{FF2B5EF4-FFF2-40B4-BE49-F238E27FC236}">
                <a16:creationId xmlns:a16="http://schemas.microsoft.com/office/drawing/2014/main" id="{EA08EA2E-1835-5FF4-C5AE-254D98B5A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467" y="2085974"/>
            <a:ext cx="4995333" cy="2809875"/>
          </a:xfrm>
          <a:prstGeom prst="rect">
            <a:avLst/>
          </a:prstGeom>
        </p:spPr>
      </p:pic>
      <p:sp>
        <p:nvSpPr>
          <p:cNvPr id="8" name="Metin kutusu 7">
            <a:extLst>
              <a:ext uri="{FF2B5EF4-FFF2-40B4-BE49-F238E27FC236}">
                <a16:creationId xmlns:a16="http://schemas.microsoft.com/office/drawing/2014/main" id="{23C451A2-6433-57E6-6A2F-83AD0C8303B4}"/>
              </a:ext>
            </a:extLst>
          </p:cNvPr>
          <p:cNvSpPr txBox="1"/>
          <p:nvPr/>
        </p:nvSpPr>
        <p:spPr>
          <a:xfrm>
            <a:off x="6267450" y="5133975"/>
            <a:ext cx="5086350" cy="646331"/>
          </a:xfrm>
          <a:prstGeom prst="rect">
            <a:avLst/>
          </a:prstGeom>
          <a:noFill/>
        </p:spPr>
        <p:txBody>
          <a:bodyPr wrap="square" rtlCol="0">
            <a:spAutoFit/>
          </a:bodyPr>
          <a:lstStyle/>
          <a:p>
            <a:pPr algn="ctr"/>
            <a:r>
              <a:rPr lang="tr-TR" b="1" i="0" dirty="0">
                <a:effectLst/>
                <a:latin typeface="Times New Roman" panose="02020603050405020304" pitchFamily="18" charset="0"/>
                <a:cs typeface="Times New Roman" panose="02020603050405020304" pitchFamily="18" charset="0"/>
              </a:rPr>
              <a:t>Karabük Eğitim ve Araştırma Hastanesi </a:t>
            </a:r>
            <a:r>
              <a:rPr lang="tr-TR" b="1" i="0" dirty="0" err="1">
                <a:effectLst/>
                <a:latin typeface="Times New Roman" panose="02020603050405020304" pitchFamily="18" charset="0"/>
                <a:cs typeface="Times New Roman" panose="02020603050405020304" pitchFamily="18" charset="0"/>
              </a:rPr>
              <a:t>Beşbinevler</a:t>
            </a:r>
            <a:r>
              <a:rPr lang="tr-TR" b="1" i="0" dirty="0">
                <a:effectLst/>
                <a:latin typeface="Times New Roman" panose="02020603050405020304" pitchFamily="18" charset="0"/>
                <a:cs typeface="Times New Roman" panose="02020603050405020304" pitchFamily="18" charset="0"/>
              </a:rPr>
              <a:t> Ek hizmet Binası</a:t>
            </a:r>
          </a:p>
        </p:txBody>
      </p:sp>
      <p:sp>
        <p:nvSpPr>
          <p:cNvPr id="10" name="Metin kutusu 9">
            <a:extLst>
              <a:ext uri="{FF2B5EF4-FFF2-40B4-BE49-F238E27FC236}">
                <a16:creationId xmlns:a16="http://schemas.microsoft.com/office/drawing/2014/main" id="{6CE6AEAD-5363-8257-5B75-41115A5CD230}"/>
              </a:ext>
            </a:extLst>
          </p:cNvPr>
          <p:cNvSpPr txBox="1"/>
          <p:nvPr/>
        </p:nvSpPr>
        <p:spPr>
          <a:xfrm>
            <a:off x="838199" y="5133974"/>
            <a:ext cx="5086352"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Karabük Üniversitesi</a:t>
            </a:r>
          </a:p>
          <a:p>
            <a:pPr algn="ctr"/>
            <a:r>
              <a:rPr lang="tr-TR" b="1" dirty="0">
                <a:latin typeface="Times New Roman" panose="02020603050405020304" pitchFamily="18" charset="0"/>
                <a:cs typeface="Times New Roman" panose="02020603050405020304" pitchFamily="18" charset="0"/>
              </a:rPr>
              <a:t>Karabük Eğitim ve Araştırma Hastanesi</a:t>
            </a:r>
          </a:p>
        </p:txBody>
      </p:sp>
    </p:spTree>
    <p:extLst>
      <p:ext uri="{BB962C8B-B14F-4D97-AF65-F5344CB8AC3E}">
        <p14:creationId xmlns:p14="http://schemas.microsoft.com/office/powerpoint/2010/main" val="4210924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98BF6F-42EE-09D4-25AF-8CB07334B884}"/>
              </a:ext>
            </a:extLst>
          </p:cNvPr>
          <p:cNvSpPr>
            <a:spLocks noGrp="1"/>
          </p:cNvSpPr>
          <p:nvPr>
            <p:ph idx="1"/>
          </p:nvPr>
        </p:nvSpPr>
        <p:spPr>
          <a:xfrm>
            <a:off x="455677" y="937211"/>
            <a:ext cx="5638799" cy="5568363"/>
          </a:xfrm>
        </p:spPr>
        <p:txBody>
          <a:bodyPr>
            <a:normAutofit lnSpcReduction="10000"/>
          </a:bodyPr>
          <a:lstStyle/>
          <a:p>
            <a:pPr marL="0" indent="0" algn="ctr">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Acil Sağlık Hizmetleri</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1600" kern="100" dirty="0">
                <a:effectLst/>
                <a:latin typeface="Times New Roman" panose="02020603050405020304" pitchFamily="18" charset="0"/>
                <a:ea typeface="Aptos" panose="020B0004020202020204" pitchFamily="34" charset="0"/>
                <a:cs typeface="Times New Roman" panose="02020603050405020304" pitchFamily="18" charset="0"/>
              </a:rPr>
              <a:t>Acil sağlık hizmetleri, vatandaşlara herhangi bir acil </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hastalık veya yaralanma halinde, günün 24 saati hizmet vermektedir. Hastalar, acil durumlarda hastanelerin acil sağlık birimlerinden yararlanabilmektedirler.</a:t>
            </a:r>
          </a:p>
          <a:p>
            <a:pPr algn="just">
              <a:lnSpc>
                <a:spcPct val="150000"/>
              </a:lnSpc>
              <a:spcAft>
                <a:spcPts val="800"/>
              </a:spcAft>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112 Acil Sağlık Hizmeti, hastaların hastalık ve yaralanma durumunda günün her saatinde ücretsiz olarak telefonla ulaşabilecekleri açık bir </a:t>
            </a:r>
            <a:r>
              <a:rPr lang="tr-TR" sz="1800" kern="100" dirty="0">
                <a:latin typeface="Times New Roman" panose="02020603050405020304" pitchFamily="18" charset="0"/>
                <a:ea typeface="Aptos" panose="020B0004020202020204" pitchFamily="34" charset="0"/>
                <a:cs typeface="Times New Roman" panose="02020603050405020304" pitchFamily="18" charset="0"/>
              </a:rPr>
              <a:t>iletişim hattıdır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Kişinin aciliyeti ve yeri tespit edilmekte ve olay yerine en yakın hastanelerden ambulans gönderilmektedir. Hastaya olay yerinde yapılan ilk müdahaleden sonra hastanın hastaneye sevki gerçekleşmektedir.</a:t>
            </a:r>
          </a:p>
        </p:txBody>
      </p:sp>
      <p:pic>
        <p:nvPicPr>
          <p:cNvPr id="7" name="Resim 6" descr="metin, taşıt, araç, kara taşıtı, elektronik yön işaretleri içeren bir resim&#10;&#10;Açıklama otomatik olarak oluşturuldu">
            <a:extLst>
              <a:ext uri="{FF2B5EF4-FFF2-40B4-BE49-F238E27FC236}">
                <a16:creationId xmlns:a16="http://schemas.microsoft.com/office/drawing/2014/main" id="{DA8566E9-0BD5-C104-22FE-F7C5A90804AB}"/>
              </a:ext>
            </a:extLst>
          </p:cNvPr>
          <p:cNvPicPr>
            <a:picLocks noChangeAspect="1"/>
          </p:cNvPicPr>
          <p:nvPr/>
        </p:nvPicPr>
        <p:blipFill>
          <a:blip r:embed="rId3">
            <a:extLst>
              <a:ext uri="{28A0092B-C50C-407E-A947-70E740481C1C}">
                <a14:useLocalDpi xmlns:a14="http://schemas.microsoft.com/office/drawing/2010/main" val="0"/>
              </a:ext>
            </a:extLst>
          </a:blip>
          <a:srcRect t="9879" r="-1" b="-1"/>
          <a:stretch/>
        </p:blipFill>
        <p:spPr>
          <a:xfrm>
            <a:off x="6276974" y="-4"/>
            <a:ext cx="5915025"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Resim 4" descr="taşıt, araç, metin, kara taşıtı, tekerlek içeren bir resim&#10;&#10;Açıklama otomatik olarak oluşturuldu">
            <a:extLst>
              <a:ext uri="{FF2B5EF4-FFF2-40B4-BE49-F238E27FC236}">
                <a16:creationId xmlns:a16="http://schemas.microsoft.com/office/drawing/2014/main" id="{244374A6-6F85-4854-238D-15ED8CC93938}"/>
              </a:ext>
            </a:extLst>
          </p:cNvPr>
          <p:cNvPicPr>
            <a:picLocks noChangeAspect="1"/>
          </p:cNvPicPr>
          <p:nvPr/>
        </p:nvPicPr>
        <p:blipFill>
          <a:blip r:embed="rId4">
            <a:extLst>
              <a:ext uri="{28A0092B-C50C-407E-A947-70E740481C1C}">
                <a14:useLocalDpi xmlns:a14="http://schemas.microsoft.com/office/drawing/2010/main" val="0"/>
              </a:ext>
            </a:extLst>
          </a:blip>
          <a:srcRect t="6381" b="39107"/>
          <a:stretch/>
        </p:blipFill>
        <p:spPr>
          <a:xfrm>
            <a:off x="6096000" y="3802961"/>
            <a:ext cx="6103109"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4115733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D0134F-A240-255A-CCFC-692608E62C5A}"/>
              </a:ext>
            </a:extLst>
          </p:cNvPr>
          <p:cNvSpPr>
            <a:spLocks noGrp="1"/>
          </p:cNvSpPr>
          <p:nvPr>
            <p:ph idx="1"/>
          </p:nvPr>
        </p:nvSpPr>
        <p:spPr>
          <a:xfrm>
            <a:off x="838200" y="1253331"/>
            <a:ext cx="10515600" cy="4351338"/>
          </a:xfrm>
        </p:spPr>
        <p:txBody>
          <a:bodyPr/>
          <a:lstStyle/>
          <a:p>
            <a:pPr marL="0" indent="0" algn="ctr">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Hastane Randevusu Alma</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MHRS (Merkezi Hekim Randevu Sistemi), vatandaşların hastaneler ile ağız ve diş sağlığı, aile hekimlerine Alo 182’yi arayarak, web üzerinden ya da MHRS mobil uygulamasından talep ettikleri hastane ve hekimden randevu alabilecekleri bir sistemdir. Hastalar,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ha</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stanelere randevu almadan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gittiği</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takdirde muayene olamamakta ya da uzun süre sıra bekleyebilmektedir.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İletişim: Alo 182</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Web adresi: </a:t>
            </a:r>
            <a:r>
              <a:rPr lang="tr-TR"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MHRS | Randevu Al</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pic>
        <p:nvPicPr>
          <p:cNvPr id="5" name="Resim 4" descr="metin, yazı tipi, grafik, logo içeren bir resim&#10;&#10;Açıklama otomatik olarak oluşturuldu">
            <a:extLst>
              <a:ext uri="{FF2B5EF4-FFF2-40B4-BE49-F238E27FC236}">
                <a16:creationId xmlns:a16="http://schemas.microsoft.com/office/drawing/2014/main" id="{A8C533D1-39BB-B037-5910-98F2BE572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111" y="4232910"/>
            <a:ext cx="4086225" cy="2298502"/>
          </a:xfrm>
          <a:prstGeom prst="rect">
            <a:avLst/>
          </a:prstGeom>
        </p:spPr>
      </p:pic>
    </p:spTree>
    <p:extLst>
      <p:ext uri="{BB962C8B-B14F-4D97-AF65-F5344CB8AC3E}">
        <p14:creationId xmlns:p14="http://schemas.microsoft.com/office/powerpoint/2010/main" val="40955328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5" name="Resim 4" descr="kişi, şahıs, giyim, palto, gömlek, tişört içeren bir resim&#10;&#10;Açıklama otomatik olarak oluşturuldu">
            <a:extLst>
              <a:ext uri="{FF2B5EF4-FFF2-40B4-BE49-F238E27FC236}">
                <a16:creationId xmlns:a16="http://schemas.microsoft.com/office/drawing/2014/main" id="{91292128-1966-8E72-EAA1-342F681BBBC1}"/>
              </a:ext>
            </a:extLst>
          </p:cNvPr>
          <p:cNvPicPr>
            <a:picLocks noChangeAspect="1"/>
          </p:cNvPicPr>
          <p:nvPr/>
        </p:nvPicPr>
        <p:blipFill>
          <a:blip r:embed="rId3">
            <a:extLst>
              <a:ext uri="{28A0092B-C50C-407E-A947-70E740481C1C}">
                <a14:useLocalDpi xmlns:a14="http://schemas.microsoft.com/office/drawing/2010/main" val="0"/>
              </a:ext>
            </a:extLst>
          </a:blip>
          <a:srcRect t="17671" b="240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5A386B96-6031-1B9D-2645-80577CC268D6}"/>
              </a:ext>
            </a:extLst>
          </p:cNvPr>
          <p:cNvSpPr>
            <a:spLocks noGrp="1"/>
          </p:cNvSpPr>
          <p:nvPr>
            <p:ph idx="1"/>
          </p:nvPr>
        </p:nvSpPr>
        <p:spPr>
          <a:xfrm>
            <a:off x="1137882" y="3781424"/>
            <a:ext cx="10053993" cy="2733675"/>
          </a:xfrm>
        </p:spPr>
        <p:txBody>
          <a:bodyPr anchor="ctr">
            <a:normAutofit fontScale="92500" lnSpcReduction="10000"/>
          </a:bodyPr>
          <a:lstStyle/>
          <a:p>
            <a:pPr marL="0" indent="0" algn="ctr">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Sağlık Sigortası</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Yabancı öğrenci, kimlik numarasını almadan Genel Sağlık Sigortası (GSS) yaptıramamaktadır. Öğrenci kimlik numarasını alabilmek için önce özel sağlık sigortası yaptırmalıdır. Kimlik numarasını aldıktan sonra zorunlu olan Genel Sağlık Sigortası’nı yaptırabilmektedir. Eğer Genel Sağlık Sigortası (GSS) yaptıramazsa özel sağlık sigortası yaptırarak sağlık imkanlarından faydalanabilmektedir.</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517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bina, sahne, dış mekan, yaya içeren bir resim&#10;&#10;Açıklama otomatik olarak oluşturuldu">
            <a:extLst>
              <a:ext uri="{FF2B5EF4-FFF2-40B4-BE49-F238E27FC236}">
                <a16:creationId xmlns:a16="http://schemas.microsoft.com/office/drawing/2014/main" id="{3DD139C8-2515-A895-82C0-A5AE5CFCCBA3}"/>
              </a:ext>
            </a:extLst>
          </p:cNvPr>
          <p:cNvPicPr>
            <a:picLocks noChangeAspect="1"/>
          </p:cNvPicPr>
          <p:nvPr/>
        </p:nvPicPr>
        <p:blipFill>
          <a:blip r:embed="rId3">
            <a:extLst>
              <a:ext uri="{28A0092B-C50C-407E-A947-70E740481C1C}">
                <a14:useLocalDpi xmlns:a14="http://schemas.microsoft.com/office/drawing/2010/main" val="0"/>
              </a:ext>
            </a:extLst>
          </a:blip>
          <a:srcRect l="13494" r="16007"/>
          <a:stretch/>
        </p:blipFill>
        <p:spPr>
          <a:xfrm>
            <a:off x="255544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6DBAA51-E069-09CA-9D53-15CFB738232A}"/>
              </a:ext>
            </a:extLst>
          </p:cNvPr>
          <p:cNvSpPr>
            <a:spLocks noGrp="1"/>
          </p:cNvSpPr>
          <p:nvPr>
            <p:ph type="title"/>
          </p:nvPr>
        </p:nvSpPr>
        <p:spPr>
          <a:xfrm>
            <a:off x="-33083" y="346075"/>
            <a:ext cx="5467349" cy="1899912"/>
          </a:xfrm>
        </p:spPr>
        <p:txBody>
          <a:bodyPr>
            <a:normAutofit/>
          </a:bodyPr>
          <a:lstStyle/>
          <a:p>
            <a:pPr algn="ctr"/>
            <a:r>
              <a:rPr lang="tr-TR" sz="2400" b="1" dirty="0">
                <a:effectLst/>
                <a:latin typeface="Times New Roman" panose="02020603050405020304" pitchFamily="18" charset="0"/>
                <a:ea typeface="Aptos" panose="020B0004020202020204" pitchFamily="34" charset="0"/>
              </a:rPr>
              <a:t>GENEL AHLAK VE TOPLUMSAL YAŞAM KURALLARI</a:t>
            </a:r>
            <a:endParaRPr lang="tr-TR" sz="2400" dirty="0"/>
          </a:p>
        </p:txBody>
      </p:sp>
      <p:sp>
        <p:nvSpPr>
          <p:cNvPr id="3" name="İçerik Yer Tutucusu 2">
            <a:extLst>
              <a:ext uri="{FF2B5EF4-FFF2-40B4-BE49-F238E27FC236}">
                <a16:creationId xmlns:a16="http://schemas.microsoft.com/office/drawing/2014/main" id="{4D1930C7-79A1-4EE5-6E84-D55A177F6F6F}"/>
              </a:ext>
            </a:extLst>
          </p:cNvPr>
          <p:cNvSpPr>
            <a:spLocks noGrp="1"/>
          </p:cNvSpPr>
          <p:nvPr>
            <p:ph idx="1"/>
          </p:nvPr>
        </p:nvSpPr>
        <p:spPr>
          <a:xfrm>
            <a:off x="66675" y="2434201"/>
            <a:ext cx="5367591" cy="3742762"/>
          </a:xfrm>
        </p:spPr>
        <p:txBody>
          <a:bodyPr>
            <a:normAutofit/>
          </a:bodyPr>
          <a:lstStyle/>
          <a:p>
            <a:pPr marL="0" indent="0" algn="just">
              <a:spcAft>
                <a:spcPts val="800"/>
              </a:spcAft>
              <a:buNone/>
            </a:pPr>
            <a:endParaRPr lang="tr-TR" sz="20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gn="just">
              <a:spcAft>
                <a:spcPts val="800"/>
              </a:spcAft>
              <a:buNone/>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Günlük yaşam kuralları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tr-TR" sz="2000" dirty="0">
                <a:effectLst/>
                <a:latin typeface="Times New Roman" panose="02020603050405020304" pitchFamily="18" charset="0"/>
                <a:ea typeface="Aptos" panose="020B0004020202020204" pitchFamily="34" charset="0"/>
                <a:cs typeface="Times New Roman" panose="02020603050405020304" pitchFamily="18" charset="0"/>
              </a:rPr>
              <a:t>Sosyal hayat içinde insanların birbiriyle ilişkilerinde uyması gereken kurallar vardır. Bu kurallara uygun yaşam, toplumda saygı, nezaket ve hoşgörüye dayalı ilişkilerin oluşmasını sağlayacaktır. </a:t>
            </a:r>
            <a:r>
              <a:rPr lang="tr-TR" sz="2000" u="sng"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Bazı nezaket kuralları:</a:t>
            </a:r>
            <a:endParaRPr lang="tr-TR"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620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pic>
        <p:nvPicPr>
          <p:cNvPr id="13" name="Resim 12" descr="metin, gökyüzü, dış mekan, zemin içeren bir resim">
            <a:extLst>
              <a:ext uri="{FF2B5EF4-FFF2-40B4-BE49-F238E27FC236}">
                <a16:creationId xmlns:a16="http://schemas.microsoft.com/office/drawing/2014/main" id="{357EFA64-6B5B-7DA1-8C79-A875DB9EE954}"/>
              </a:ext>
            </a:extLst>
          </p:cNvPr>
          <p:cNvPicPr>
            <a:picLocks noChangeAspect="1"/>
          </p:cNvPicPr>
          <p:nvPr/>
        </p:nvPicPr>
        <p:blipFill>
          <a:blip r:embed="rId3">
            <a:extLst>
              <a:ext uri="{28A0092B-C50C-407E-A947-70E740481C1C}">
                <a14:useLocalDpi xmlns:a14="http://schemas.microsoft.com/office/drawing/2010/main" val="0"/>
              </a:ext>
            </a:extLst>
          </a:blip>
          <a:srcRect l="16739" r="22255" b="1"/>
          <a:stretch/>
        </p:blipFill>
        <p:spPr>
          <a:xfrm>
            <a:off x="857250" y="871146"/>
            <a:ext cx="5361180" cy="5153336"/>
          </a:xfrm>
          <a:prstGeom prst="rect">
            <a:avLst/>
          </a:prstGeom>
        </p:spPr>
      </p:pic>
      <p:sp>
        <p:nvSpPr>
          <p:cNvPr id="3" name="İçerik Yer Tutucusu 2">
            <a:extLst>
              <a:ext uri="{FF2B5EF4-FFF2-40B4-BE49-F238E27FC236}">
                <a16:creationId xmlns:a16="http://schemas.microsoft.com/office/drawing/2014/main" id="{F82518DA-1271-271F-AE8C-9D1A28F9AEE2}"/>
              </a:ext>
            </a:extLst>
          </p:cNvPr>
          <p:cNvSpPr>
            <a:spLocks noGrp="1"/>
          </p:cNvSpPr>
          <p:nvPr>
            <p:ph idx="1"/>
          </p:nvPr>
        </p:nvSpPr>
        <p:spPr>
          <a:xfrm>
            <a:off x="6543676" y="1762505"/>
            <a:ext cx="5191124" cy="4409695"/>
          </a:xfrm>
        </p:spPr>
        <p:txBody>
          <a:bodyPr>
            <a:normAutofit fontScale="92500" lnSpcReduction="20000"/>
          </a:bodyPr>
          <a:lstStyle/>
          <a:p>
            <a:pPr marL="0" indent="0" algn="ctr">
              <a:spcAft>
                <a:spcPts val="800"/>
              </a:spcAft>
              <a:buNone/>
            </a:pP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Eczaneler ve İlaç Satın Alma</a:t>
            </a:r>
            <a:endParaRPr lang="tr-TR" sz="2600" b="1"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1900" kern="100" dirty="0">
                <a:effectLst/>
                <a:latin typeface="Times New Roman" panose="02020603050405020304" pitchFamily="18" charset="0"/>
                <a:ea typeface="Aptos" panose="020B0004020202020204" pitchFamily="34" charset="0"/>
                <a:cs typeface="Times New Roman" panose="02020603050405020304" pitchFamily="18" charset="0"/>
              </a:rPr>
              <a:t>İlaçlar eczanelerden alınmaktadır. Eczaneler genellikle sağlık kuruluşlarının yakınında bulunmaktadır. Hafta içi genellikle gün sonuna kadar açıkken geceleri ve hafta sonları nöbetçi eczaneler bulunmaktadır. Nöbetçi eczaneleri öğrenmek isteyen bir kişi internet üzerinden ya da eczanelerin camlarında yazılı listelerden nerede olduğunu öğrenebilmektedir. İlaçların bazıları reçete ile alınırken bazıları reçetesiz, ücretli alınabilmektedir.</a:t>
            </a:r>
            <a:endParaRPr lang="tr-TR"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sz="1600" dirty="0"/>
          </a:p>
        </p:txBody>
      </p:sp>
    </p:spTree>
    <p:extLst>
      <p:ext uri="{BB962C8B-B14F-4D97-AF65-F5344CB8AC3E}">
        <p14:creationId xmlns:p14="http://schemas.microsoft.com/office/powerpoint/2010/main" val="52167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98F28D-FC85-B83F-7217-DAE1AC52690D}"/>
              </a:ext>
            </a:extLst>
          </p:cNvPr>
          <p:cNvSpPr>
            <a:spLocks noGrp="1"/>
          </p:cNvSpPr>
          <p:nvPr>
            <p:ph idx="1"/>
          </p:nvPr>
        </p:nvSpPr>
        <p:spPr>
          <a:xfrm>
            <a:off x="666750" y="1657959"/>
            <a:ext cx="6324600" cy="3961789"/>
          </a:xfrm>
        </p:spPr>
        <p:txBody>
          <a:bodyPr>
            <a:normAutofit lnSpcReduction="10000"/>
          </a:bodyPr>
          <a:lstStyle/>
          <a:p>
            <a:pPr marL="0" indent="0" algn="ctr">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Risklere Karşı Başvurulacak Yerler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Her türlü olumsuz durum karşısında başvurulacak yerler ve telefon numaraları:</a:t>
            </a:r>
          </a:p>
          <a:p>
            <a:pPr algn="just">
              <a:lnSpc>
                <a:spcPct val="15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Yardıma ihtiyaç olduğu an 7 gün 24 saat ücretsiz bir şekilde Türkiye’nin her yerinden 112 numaralı “Acil Çağrı Merkezi</a:t>
            </a:r>
            <a:r>
              <a:rPr lang="tr-TR" sz="2400" kern="100" dirty="0">
                <a:latin typeface="Times New Roman" panose="02020603050405020304" pitchFamily="18" charset="0"/>
                <a:ea typeface="Aptos" panose="020B0004020202020204" pitchFamily="34" charset="0"/>
                <a:cs typeface="Times New Roman" panose="02020603050405020304" pitchFamily="18" charset="0"/>
              </a:rPr>
              <a:t>’’</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aranarak yardım istenebilmektedir.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descr="oyuncak içeren bir resim&#10;&#10;Açıklama otomatik olarak oluşturuldu">
            <a:extLst>
              <a:ext uri="{FF2B5EF4-FFF2-40B4-BE49-F238E27FC236}">
                <a16:creationId xmlns:a16="http://schemas.microsoft.com/office/drawing/2014/main" id="{5DDA995E-6452-1B41-0BC9-D868DE195822}"/>
              </a:ext>
            </a:extLst>
          </p:cNvPr>
          <p:cNvPicPr>
            <a:picLocks noChangeAspect="1"/>
          </p:cNvPicPr>
          <p:nvPr/>
        </p:nvPicPr>
        <p:blipFill>
          <a:blip r:embed="rId3">
            <a:extLst>
              <a:ext uri="{28A0092B-C50C-407E-A947-70E740481C1C}">
                <a14:useLocalDpi xmlns:a14="http://schemas.microsoft.com/office/drawing/2010/main" val="0"/>
              </a:ext>
            </a:extLst>
          </a:blip>
          <a:srcRect l="4622"/>
          <a:stretch/>
        </p:blipFill>
        <p:spPr>
          <a:xfrm>
            <a:off x="7318980" y="1657958"/>
            <a:ext cx="3425219" cy="3591208"/>
          </a:xfrm>
          <a:prstGeom prst="rect">
            <a:avLst/>
          </a:prstGeom>
        </p:spPr>
      </p:pic>
    </p:spTree>
    <p:extLst>
      <p:ext uri="{BB962C8B-B14F-4D97-AF65-F5344CB8AC3E}">
        <p14:creationId xmlns:p14="http://schemas.microsoft.com/office/powerpoint/2010/main" val="24650457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B733F83-40DA-C640-F766-656DED02E0BC}"/>
              </a:ext>
            </a:extLst>
          </p:cNvPr>
          <p:cNvSpPr>
            <a:spLocks noGrp="1"/>
          </p:cNvSpPr>
          <p:nvPr>
            <p:ph idx="1"/>
          </p:nvPr>
        </p:nvSpPr>
        <p:spPr>
          <a:xfrm>
            <a:off x="630936" y="2807208"/>
            <a:ext cx="3429000" cy="3410712"/>
          </a:xfrm>
        </p:spPr>
        <p:txBody>
          <a:bodyPr anchor="t">
            <a:normAutofit/>
          </a:bodyPr>
          <a:lstStyle/>
          <a:p>
            <a:pPr marL="0" indent="0">
              <a:spcAft>
                <a:spcPts val="800"/>
              </a:spcAft>
              <a:buNone/>
            </a:pPr>
            <a:r>
              <a:rPr lang="tr-TR" sz="2200" b="1" kern="100" dirty="0">
                <a:effectLst/>
                <a:latin typeface="Times New Roman" panose="02020603050405020304" pitchFamily="18" charset="0"/>
                <a:ea typeface="Aptos" panose="020B0004020202020204" pitchFamily="34" charset="0"/>
                <a:cs typeface="Times New Roman" panose="02020603050405020304" pitchFamily="18" charset="0"/>
              </a:rPr>
              <a:t>Acil Çağrı Merkezleri:</a:t>
            </a:r>
            <a:endParaRPr lang="tr-TR" sz="2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Acil Sağlık Hizmetleri</a:t>
            </a:r>
            <a:endParaRPr lang="tr-TR" sz="22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Polis Karakolları</a:t>
            </a:r>
            <a:endParaRPr lang="tr-TR" sz="22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Jandarma Karakolları</a:t>
            </a:r>
            <a:endParaRPr lang="tr-TR" sz="2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İtfaiye</a:t>
            </a:r>
            <a:endParaRPr lang="tr-TR"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Resim 6" descr="metin, gökyüzü, kara taşıtı, taşıt, araç içeren bir resim&#10;&#10;Açıklama otomatik olarak oluşturuldu">
            <a:extLst>
              <a:ext uri="{FF2B5EF4-FFF2-40B4-BE49-F238E27FC236}">
                <a16:creationId xmlns:a16="http://schemas.microsoft.com/office/drawing/2014/main" id="{4140F8A8-2810-07F2-3CDB-9E188EBBB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804" y="1677181"/>
            <a:ext cx="7363212" cy="3736829"/>
          </a:xfrm>
          <a:prstGeom prst="rect">
            <a:avLst/>
          </a:prstGeom>
        </p:spPr>
      </p:pic>
    </p:spTree>
    <p:extLst>
      <p:ext uri="{BB962C8B-B14F-4D97-AF65-F5344CB8AC3E}">
        <p14:creationId xmlns:p14="http://schemas.microsoft.com/office/powerpoint/2010/main" val="2239243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2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8" name="Freeform: Shape 2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metin, logo, yazı tipi, grafik tasarım içeren bir resim&#10;&#10;Açıklama otomatik olarak oluşturuldu">
            <a:extLst>
              <a:ext uri="{FF2B5EF4-FFF2-40B4-BE49-F238E27FC236}">
                <a16:creationId xmlns:a16="http://schemas.microsoft.com/office/drawing/2014/main" id="{167A4B87-968F-EDED-39BF-5728A6605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2" y="643467"/>
            <a:ext cx="9904115" cy="5571065"/>
          </a:xfrm>
          <a:prstGeom prst="rect">
            <a:avLst/>
          </a:prstGeom>
          <a:ln>
            <a:noFill/>
          </a:ln>
        </p:spPr>
      </p:pic>
      <p:sp>
        <p:nvSpPr>
          <p:cNvPr id="8" name="Metin kutusu 7">
            <a:extLst>
              <a:ext uri="{FF2B5EF4-FFF2-40B4-BE49-F238E27FC236}">
                <a16:creationId xmlns:a16="http://schemas.microsoft.com/office/drawing/2014/main" id="{A64C4442-37E6-A49A-9F6A-2ECDA30B22BD}"/>
              </a:ext>
            </a:extLst>
          </p:cNvPr>
          <p:cNvSpPr txBox="1"/>
          <p:nvPr/>
        </p:nvSpPr>
        <p:spPr>
          <a:xfrm>
            <a:off x="5143499" y="6351599"/>
            <a:ext cx="1905000" cy="369332"/>
          </a:xfrm>
          <a:prstGeom prst="rect">
            <a:avLst/>
          </a:prstGeom>
          <a:noFill/>
        </p:spPr>
        <p:txBody>
          <a:bodyPr wrap="square" rtlCol="0">
            <a:spAutoFit/>
          </a:bodyPr>
          <a:lstStyle/>
          <a:p>
            <a:pPr algn="ct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EKİM 2024</a:t>
            </a:r>
          </a:p>
        </p:txBody>
      </p:sp>
    </p:spTree>
    <p:extLst>
      <p:ext uri="{BB962C8B-B14F-4D97-AF65-F5344CB8AC3E}">
        <p14:creationId xmlns:p14="http://schemas.microsoft.com/office/powerpoint/2010/main" val="126231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4A61C2-7DC4-A0DC-517C-192DA76CA40C}"/>
              </a:ext>
            </a:extLst>
          </p:cNvPr>
          <p:cNvSpPr>
            <a:spLocks noGrp="1"/>
          </p:cNvSpPr>
          <p:nvPr>
            <p:ph idx="1"/>
          </p:nvPr>
        </p:nvSpPr>
        <p:spPr>
          <a:xfrm>
            <a:off x="838200" y="1253331"/>
            <a:ext cx="10515600" cy="4351338"/>
          </a:xfrm>
        </p:spPr>
        <p:txBody>
          <a:bodyPr>
            <a:normAutofit fontScale="92500" lnSpcReduction="20000"/>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Genel nezaket kuralları</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i="1" kern="100" dirty="0">
                <a:latin typeface="Times New Roman" panose="02020603050405020304" pitchFamily="18" charset="0"/>
                <a:ea typeface="Aptos" panose="020B0004020202020204" pitchFamily="34" charset="0"/>
                <a:cs typeface="Times New Roman" panose="02020603050405020304" pitchFamily="18" charset="0"/>
              </a:rPr>
              <a:t>Rica etsem, lütfen, teşekkür ederim </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gibi ifadeler nezaket göstergesidir.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Kalabalık ortamlarda yüksek sesle konuşmamak gerekir.</a:t>
            </a:r>
          </a:p>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Yol, köprü, park, meydan, ibadet yerleri,  hastane gibi o</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rtak kullanım alanlarında başkalarını engelleyici bir şekilde beklememek, oturmamak gerekir.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Halka açık tuvaletlerin temiz bırakılması gerekir.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Yollara, parklara, piknik alanlarına çöp atmamak gerekir.</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Taşıtlara binerken inerken önceliği yaşlılara özürlülere, hamile ve çocuklara vermek gerekir. </a:t>
            </a:r>
          </a:p>
          <a:p>
            <a:endParaRPr lang="tr-TR" dirty="0"/>
          </a:p>
        </p:txBody>
      </p:sp>
      <p:pic>
        <p:nvPicPr>
          <p:cNvPr id="2" name="Resim 1" descr="yeşil, tasarım içeren bir resim&#10;&#10;Açıklama otomatik olarak oluşturuldu">
            <a:extLst>
              <a:ext uri="{FF2B5EF4-FFF2-40B4-BE49-F238E27FC236}">
                <a16:creationId xmlns:a16="http://schemas.microsoft.com/office/drawing/2014/main" id="{46BE2092-B943-4808-9953-351A38F01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462" y="5019675"/>
            <a:ext cx="1865376" cy="1694688"/>
          </a:xfrm>
          <a:prstGeom prst="rect">
            <a:avLst/>
          </a:prstGeom>
        </p:spPr>
      </p:pic>
    </p:spTree>
    <p:extLst>
      <p:ext uri="{BB962C8B-B14F-4D97-AF65-F5344CB8AC3E}">
        <p14:creationId xmlns:p14="http://schemas.microsoft.com/office/powerpoint/2010/main" val="288525417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828</TotalTime>
  <Words>4926</Words>
  <Application>Microsoft Office PowerPoint</Application>
  <PresentationFormat>Geniş ekran</PresentationFormat>
  <Paragraphs>291</Paragraphs>
  <Slides>83</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83</vt:i4>
      </vt:variant>
    </vt:vector>
  </HeadingPairs>
  <TitlesOfParts>
    <vt:vector size="89" baseType="lpstr">
      <vt:lpstr>Aptos</vt:lpstr>
      <vt:lpstr>Aptos Display</vt:lpstr>
      <vt:lpstr>Arial</vt:lpstr>
      <vt:lpstr>Calibri</vt:lpstr>
      <vt:lpstr>Times New Roman</vt:lpstr>
      <vt:lpstr>Office Teması</vt:lpstr>
      <vt:lpstr>KARABÜK ÜNİVERSİTESİ  TÜRKÇE ÖĞRETİMİ UYGULAMA VE ARAŞTIRMA MERKEZİ</vt:lpstr>
      <vt:lpstr>YENİ BİR ÜLKEDE YAŞAMAK VE UYUM</vt:lpstr>
      <vt:lpstr> Karabük Üniversitesi TÖMER’e kayıt yaptıran öğrencilerimiz, topluma uyum sağlamak adına şu hususlara dikkat etmelidir:</vt:lpstr>
      <vt:lpstr>PowerPoint Sunusu</vt:lpstr>
      <vt:lpstr>PowerPoint Sunusu</vt:lpstr>
      <vt:lpstr>PowerPoint Sunusu</vt:lpstr>
      <vt:lpstr>Türkiye’nin Kültürel Yapısı, Gelenek ve Görenekler</vt:lpstr>
      <vt:lpstr>GENEL AHLAK VE TOPLUMSAL YAŞAM KURALLARI</vt:lpstr>
      <vt:lpstr>PowerPoint Sunusu</vt:lpstr>
      <vt:lpstr>PowerPoint Sunusu</vt:lpstr>
      <vt:lpstr>PowerPoint Sunusu</vt:lpstr>
      <vt:lpstr>PowerPoint Sunusu</vt:lpstr>
      <vt:lpstr>PowerPoint Sunusu</vt:lpstr>
      <vt:lpstr>⁠HAK VE YÜKÜMLÜLÜKLER TÜRKİYE’DE YABANCILARIN STATÜLERİ, HAKLARI VE YÜKÜMLÜLÜKLERİ (SIK SORULAN SORULAR)</vt:lpstr>
      <vt:lpstr>PowerPoint Sunusu</vt:lpstr>
      <vt:lpstr>PowerPoint Sunusu</vt:lpstr>
      <vt:lpstr>PowerPoint Sunusu</vt:lpstr>
      <vt:lpstr>PowerPoint Sunusu</vt:lpstr>
      <vt:lpstr>PowerPoint Sunusu</vt:lpstr>
      <vt:lpstr>PowerPoint Sunusu</vt:lpstr>
      <vt:lpstr>PowerPoint Sunusu</vt:lpstr>
      <vt:lpstr>Üniversitemiz Yemekhanelerinden Faydalanabilmek İçin Yapılması Gerekenler </vt:lpstr>
      <vt:lpstr>PowerPoint Sunusu</vt:lpstr>
      <vt:lpstr>PowerPoint Sunusu</vt:lpstr>
      <vt:lpstr>PowerPoint Sunusu</vt:lpstr>
      <vt:lpstr>PowerPoint Sunusu</vt:lpstr>
      <vt:lpstr>SOSYAL HAYATA İLİŞKİN BİLGİLENDİRME BARINMA VE ALT YAPI HİZMETLERİ TÜRKİYEDE KONUT, KİRALAMA VE MÜLK EDİNME</vt:lpstr>
      <vt:lpstr>TÜRKİYE’DE KONUT KİRALAMA VE MÜLK EDİNME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ŞEHİRLERARASI VE ŞEHİR İÇİ ULAŞIM</vt:lpstr>
      <vt:lpstr>PowerPoint Sunusu</vt:lpstr>
      <vt:lpstr>PowerPoint Sunusu</vt:lpstr>
      <vt:lpstr>ACİL NUMARALAR </vt:lpstr>
      <vt:lpstr>PowerPoint Sunusu</vt:lpstr>
      <vt:lpstr>PowerPoint Sunusu</vt:lpstr>
      <vt:lpstr>PowerPoint Sunusu</vt:lpstr>
      <vt:lpstr>DİNİ HİZMETLER</vt:lpstr>
      <vt:lpstr>PowerPoint Sunusu</vt:lpstr>
      <vt:lpstr>SOSYAL- SPORTİF OLANAKLAR</vt:lpstr>
      <vt:lpstr>PowerPoint Sunusu</vt:lpstr>
      <vt:lpstr>PowerPoint Sunusu</vt:lpstr>
      <vt:lpstr>PowerPoint Sunusu</vt:lpstr>
      <vt:lpstr>BANKA İŞLEMLERİ</vt:lpstr>
      <vt:lpstr>PowerPoint Sunusu</vt:lpstr>
      <vt:lpstr>PowerPoint Sunusu</vt:lpstr>
      <vt:lpstr>PowerPoint Sunusu</vt:lpstr>
      <vt:lpstr>PowerPoint Sunusu</vt:lpstr>
      <vt:lpstr>PowerPoint Sunusu</vt:lpstr>
      <vt:lpstr>PowerPoint Sunusu</vt:lpstr>
      <vt:lpstr>PowerPoint Sunusu</vt:lpstr>
      <vt:lpstr>EĞİTİM VE SAĞLIK OLANAKLARI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EMRE YALÇIN</dc:creator>
  <cp:lastModifiedBy>Kbu TÖMER</cp:lastModifiedBy>
  <cp:revision>196</cp:revision>
  <dcterms:created xsi:type="dcterms:W3CDTF">2024-10-08T11:52:08Z</dcterms:created>
  <dcterms:modified xsi:type="dcterms:W3CDTF">2025-08-26T05:49:54Z</dcterms:modified>
</cp:coreProperties>
</file>