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85"/>
  </p:notesMasterIdLst>
  <p:sldIdLst>
    <p:sldId id="259" r:id="rId2"/>
    <p:sldId id="349" r:id="rId3"/>
    <p:sldId id="261" r:id="rId4"/>
    <p:sldId id="262" r:id="rId5"/>
    <p:sldId id="263" r:id="rId6"/>
    <p:sldId id="265"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352" r:id="rId23"/>
    <p:sldId id="353" r:id="rId24"/>
    <p:sldId id="354" r:id="rId25"/>
    <p:sldId id="357" r:id="rId26"/>
    <p:sldId id="356" r:id="rId27"/>
    <p:sldId id="284" r:id="rId28"/>
    <p:sldId id="257" r:id="rId29"/>
    <p:sldId id="258" r:id="rId30"/>
    <p:sldId id="285" r:id="rId31"/>
    <p:sldId id="286" r:id="rId32"/>
    <p:sldId id="287" r:id="rId33"/>
    <p:sldId id="288" r:id="rId34"/>
    <p:sldId id="290" r:id="rId35"/>
    <p:sldId id="291" r:id="rId36"/>
    <p:sldId id="292" r:id="rId37"/>
    <p:sldId id="293" r:id="rId38"/>
    <p:sldId id="294" r:id="rId39"/>
    <p:sldId id="295" r:id="rId40"/>
    <p:sldId id="296" r:id="rId41"/>
    <p:sldId id="298" r:id="rId42"/>
    <p:sldId id="301" r:id="rId43"/>
    <p:sldId id="302" r:id="rId44"/>
    <p:sldId id="351" r:id="rId45"/>
    <p:sldId id="305" r:id="rId46"/>
    <p:sldId id="307" r:id="rId47"/>
    <p:sldId id="308" r:id="rId48"/>
    <p:sldId id="309" r:id="rId49"/>
    <p:sldId id="310" r:id="rId50"/>
    <p:sldId id="312" r:id="rId51"/>
    <p:sldId id="313" r:id="rId52"/>
    <p:sldId id="314" r:id="rId53"/>
    <p:sldId id="318"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50" r:id="rId8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D4392-7E4D-4022-B9E1-F34F62E72269}" type="datetimeFigureOut">
              <a:rPr lang="tr-TR" smtClean="0"/>
              <a:t>26.08.2025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40195-E322-4615-A5F3-0543E5057CDB}" type="slidenum">
              <a:rPr lang="tr-TR" smtClean="0"/>
              <a:t>‹#›</a:t>
            </a:fld>
            <a:endParaRPr lang="tr-TR"/>
          </a:p>
        </p:txBody>
      </p:sp>
    </p:spTree>
    <p:extLst>
      <p:ext uri="{BB962C8B-B14F-4D97-AF65-F5344CB8AC3E}">
        <p14:creationId xmlns:p14="http://schemas.microsoft.com/office/powerpoint/2010/main" val="403972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A940280-92E5-48D1-AF0E-DB7A8058870F}" type="slidenum">
              <a:rPr lang="tr-TR" smtClean="0"/>
              <a:t>45</a:t>
            </a:fld>
            <a:endParaRPr lang="tr-TR"/>
          </a:p>
        </p:txBody>
      </p:sp>
    </p:spTree>
    <p:extLst>
      <p:ext uri="{BB962C8B-B14F-4D97-AF65-F5344CB8AC3E}">
        <p14:creationId xmlns:p14="http://schemas.microsoft.com/office/powerpoint/2010/main" val="265782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5864E4-E2FC-C9C9-5D35-34E042D8EA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7E36AC2-AF9F-8605-AFE5-959AA0A21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84D23C1-A6E2-E4B4-EE13-A218A780703B}"/>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9B4C9C9E-01A7-47EC-1C8E-D152FAA9D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3A134E-EA89-27EE-D746-096B250779AA}"/>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95396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D4D2C1-2085-0D8B-95D7-C60E565BCEC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96DDD5-1B1F-69AE-C852-3E6ECF681DF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7AC-5372-6722-DCCC-D40B29780A6A}"/>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EEB06361-FBDC-7BFE-E7E7-A30CC78FD2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068961-8F5B-8316-2FD4-7FA856953C4E}"/>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61214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5B458CE-F3FF-DF1B-E047-EA83138F5F7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426EE07-3B99-1EA3-97A1-D2D72DEDFC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CD4CEE-5E3B-ECF1-E095-E4278EA6C88E}"/>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B6B69EE4-8D10-B23C-7375-58EF6B38C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14BED4-9EB8-6C72-746B-28DC8BE91326}"/>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42552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355F79-8C36-60FE-28AE-0F066ED453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E78B2A-7D58-D580-7C04-DB2ADE8E5C9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A0E2C3-FD1E-E628-C14B-A6AF58FE4789}"/>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D0ADEC78-F6BC-F4E0-DD8D-19F8B4385D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80BE6D-1090-E584-1601-07E3D79B4A94}"/>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53612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AD9AF8-C735-3546-FC07-16205E54439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32CBBEF-EF9E-C603-5C48-4A698F8C2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BEB48F9-F00B-4C55-D1AF-78DCA4A317D6}"/>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CD87D5AA-7DF4-25DB-A7FF-1DBE348E75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9EFF91-B698-32D8-1FBF-3651432D17A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9451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9A6C3-DC3F-4914-F89F-10747C98BCE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20005C-2AEC-846E-54A0-11505EA0D8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284FDA-7509-4EB5-5772-E1248CD1A66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AE9800-BE88-0DA5-7FC4-048BE333F897}"/>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F567D81D-ABCA-C68C-7684-EAE2F53EF7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1A4F93-FFB2-EFFC-595E-E849D28FC5F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63189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AD68FA-366A-EFDF-6EC5-141D515D5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7D42D02-1D1C-97B6-F8D1-686919A49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C5DBDD-ADBC-ED67-72EB-A77AB3F5949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748435F-B78D-F018-5AC7-9DC51FAD5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226D53A-D8C3-7381-39B8-086BA9FC291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E8FBB90-6B11-3F73-0702-32B5A6889DFD}"/>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8" name="Alt Bilgi Yer Tutucusu 7">
            <a:extLst>
              <a:ext uri="{FF2B5EF4-FFF2-40B4-BE49-F238E27FC236}">
                <a16:creationId xmlns:a16="http://schemas.microsoft.com/office/drawing/2014/main" id="{93A858F8-77FA-BAF9-79CF-3A6F3E7C133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415E6B4-665F-EEB6-8CE7-815A8A19997D}"/>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135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0826E1-EC0A-B5CD-FB36-D9187925EF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11F5FCB-D78A-C110-E893-6B31FDBF28EC}"/>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4" name="Alt Bilgi Yer Tutucusu 3">
            <a:extLst>
              <a:ext uri="{FF2B5EF4-FFF2-40B4-BE49-F238E27FC236}">
                <a16:creationId xmlns:a16="http://schemas.microsoft.com/office/drawing/2014/main" id="{405E6BD2-223A-6106-76F5-7ADEA6CDB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8EA6021-F692-B238-AE03-5DA84FC49BB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612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CF7B83E-169A-9750-AC58-43661B6B1E66}"/>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3" name="Alt Bilgi Yer Tutucusu 2">
            <a:extLst>
              <a:ext uri="{FF2B5EF4-FFF2-40B4-BE49-F238E27FC236}">
                <a16:creationId xmlns:a16="http://schemas.microsoft.com/office/drawing/2014/main" id="{A0E786F7-4A6A-A84E-9054-A738AF3230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CF45002-930E-6F6D-55EC-55EF696FAD5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7195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3E0C9-33A4-EDAD-5611-4D2B0D7753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F55086-D9F8-D944-8F6D-DCA4280BC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ED8B9E-5ECD-B83C-6F69-17B0B6871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77DECB-D02D-E7C7-30EC-94DEE823A381}"/>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292680AB-068C-AD60-CC07-B55E1D1541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449B70-8D81-0A9B-FB9C-8306AC0CF0E9}"/>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7839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CADAA-A1E5-0B3C-1800-7F4859BD59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AC4CB77-FBE3-EB18-D114-073C9F01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F6D123A-4C6D-5C93-7370-C46BA6003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3EAF78E-EC77-368C-0EF9-E005B21C4E04}"/>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6" name="Alt Bilgi Yer Tutucusu 5">
            <a:extLst>
              <a:ext uri="{FF2B5EF4-FFF2-40B4-BE49-F238E27FC236}">
                <a16:creationId xmlns:a16="http://schemas.microsoft.com/office/drawing/2014/main" id="{70F9E372-4ACB-8F08-B4AE-10E2A5ED7DC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52C92-0199-6E2C-95CA-6B96F2E0F2F3}"/>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23870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76E96A-0768-46F6-D247-A3B5B776D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CF3459-B918-640A-0B07-20FA0105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09E8F9-3D87-192D-9026-9972DE307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B562C3C3-F772-1C33-2E68-28D920F8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F7332958-41D6-F84F-6799-A9953CA6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77714-7883-4376-992B-24A86A2C374F}" type="slidenum">
              <a:rPr lang="tr-TR" smtClean="0"/>
              <a:t>‹#›</a:t>
            </a:fld>
            <a:endParaRPr lang="tr-TR"/>
          </a:p>
        </p:txBody>
      </p:sp>
    </p:spTree>
    <p:extLst>
      <p:ext uri="{BB962C8B-B14F-4D97-AF65-F5344CB8AC3E}">
        <p14:creationId xmlns:p14="http://schemas.microsoft.com/office/powerpoint/2010/main" val="22595038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karabuk.edu.tr/belgeler/ekampus/yk.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rabuk.edu.tr/belgeler/ekampus/ekampus-detay-bilgi.pdf" TargetMode="External"/><Relationship Id="rId2" Type="http://schemas.openxmlformats.org/officeDocument/2006/relationships/hyperlink" Target="https://karabuk.edu.tr/belgeler/ekampus/ekampus-kullanim-posteriguncel.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karabuk.edu.tr/belgeler/ekampus/ekampus-bilgilendirme-dokumani.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mhrs.gov.tr/vatanda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DF5AB2-41E0-A68E-F293-7E6D37313307}"/>
              </a:ext>
            </a:extLst>
          </p:cNvPr>
          <p:cNvSpPr>
            <a:spLocks noGrp="1"/>
          </p:cNvSpPr>
          <p:nvPr>
            <p:ph type="ctrTitle"/>
          </p:nvPr>
        </p:nvSpPr>
        <p:spPr>
          <a:xfrm>
            <a:off x="214313" y="1286668"/>
            <a:ext cx="11763374" cy="1747838"/>
          </a:xfrm>
        </p:spPr>
        <p:txBody>
          <a:bodyPr>
            <a:noAutofit/>
          </a:bodyPr>
          <a:lstStyle/>
          <a:p>
            <a:r>
              <a:rPr lang="en-US" sz="4000" dirty="0">
                <a:latin typeface="Times New Roman" panose="02020603050405020304" pitchFamily="18" charset="0"/>
                <a:cs typeface="Times New Roman" panose="02020603050405020304" pitchFamily="18" charset="0"/>
              </a:rPr>
              <a:t>KARABÜK UNIVERSITY TURKISH  TEACHING APPLICATION AND RESEARCH CENTER</a:t>
            </a:r>
            <a:endParaRPr lang="tr-TR" sz="4000" dirty="0">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A2330738-AD9A-CE8B-92AF-949621FD539F}"/>
              </a:ext>
            </a:extLst>
          </p:cNvPr>
          <p:cNvSpPr>
            <a:spLocks noGrp="1"/>
          </p:cNvSpPr>
          <p:nvPr>
            <p:ph type="subTitle" idx="1"/>
          </p:nvPr>
        </p:nvSpPr>
        <p:spPr>
          <a:xfrm>
            <a:off x="1524000" y="3915570"/>
            <a:ext cx="9144000" cy="1655762"/>
          </a:xfrm>
        </p:spPr>
        <p:txBody>
          <a:bodyPr>
            <a:normAutofit/>
          </a:bodyPr>
          <a:lstStyle/>
          <a:p>
            <a:r>
              <a:rPr lang="tr-TR" sz="3200" b="1" dirty="0">
                <a:latin typeface="Times New Roman" panose="02020603050405020304" pitchFamily="18" charset="0"/>
                <a:cs typeface="Times New Roman" panose="02020603050405020304" pitchFamily="18" charset="0"/>
              </a:rPr>
              <a:t>ORIENTATION PRESENTATION</a:t>
            </a:r>
          </a:p>
        </p:txBody>
      </p:sp>
      <p:pic>
        <p:nvPicPr>
          <p:cNvPr id="7" name="Resim 6" descr="grafik, grafik tasarım, yazı tipi, kırpıntı çizim içeren bir resim&#10;&#10;Açıklama otomatik olarak oluşturuldu">
            <a:extLst>
              <a:ext uri="{FF2B5EF4-FFF2-40B4-BE49-F238E27FC236}">
                <a16:creationId xmlns:a16="http://schemas.microsoft.com/office/drawing/2014/main" id="{C4DF7B7E-529C-DAE5-4835-5A43F9BF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78633"/>
            <a:ext cx="2010441" cy="1655762"/>
          </a:xfrm>
          <a:prstGeom prst="rect">
            <a:avLst/>
          </a:prstGeom>
        </p:spPr>
      </p:pic>
      <p:pic>
        <p:nvPicPr>
          <p:cNvPr id="6" name="Resim 5" descr="metin, logo, yazı tipi, grafik tasarım içeren bir resim&#10;&#10;Açıklama otomatik olarak oluşturuldu">
            <a:extLst>
              <a:ext uri="{FF2B5EF4-FFF2-40B4-BE49-F238E27FC236}">
                <a16:creationId xmlns:a16="http://schemas.microsoft.com/office/drawing/2014/main" id="{02518BC9-8883-5B53-5EC2-C5DB932A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680" y="5078632"/>
            <a:ext cx="3163319" cy="1779367"/>
          </a:xfrm>
          <a:prstGeom prst="rect">
            <a:avLst/>
          </a:prstGeom>
        </p:spPr>
      </p:pic>
    </p:spTree>
    <p:extLst>
      <p:ext uri="{BB962C8B-B14F-4D97-AF65-F5344CB8AC3E}">
        <p14:creationId xmlns:p14="http://schemas.microsoft.com/office/powerpoint/2010/main" val="253018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34AEA9-4841-A543-C65C-A8E1635959E0}"/>
              </a:ext>
            </a:extLst>
          </p:cNvPr>
          <p:cNvSpPr>
            <a:spLocks noGrp="1"/>
          </p:cNvSpPr>
          <p:nvPr>
            <p:ph idx="1"/>
          </p:nvPr>
        </p:nvSpPr>
        <p:spPr>
          <a:xfrm>
            <a:off x="838200" y="1253331"/>
            <a:ext cx="10515600" cy="4351338"/>
          </a:xfrm>
        </p:spPr>
        <p:txBody>
          <a:bodyPr>
            <a:normAutofit/>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Rules to be obeyed in Official Institutions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If the institution has an appointment system, an appointment should be made before going and the appointment time should not be missed.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Working hours of public institutions must be observed. This is usually from 8.00 to 17.00. 12.30 p.m. - 13.30 p.m. is usually a lunch break.</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some institutions, a queue number may be required to make transactions.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-Making noise or talking loudly on the phone while waiting in queues is frowned upon.</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8F45A9EB-00E5-0A8F-3096-24E92DD0A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11019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A1B1B2-AF2D-4BB5-1A1E-698CFFEF67FC}"/>
              </a:ext>
            </a:extLst>
          </p:cNvPr>
          <p:cNvSpPr>
            <a:spLocks noGrp="1"/>
          </p:cNvSpPr>
          <p:nvPr>
            <p:ph idx="1"/>
          </p:nvPr>
        </p:nvSpPr>
        <p:spPr/>
        <p:txBody>
          <a:bodyPr>
            <a:normAutofit/>
          </a:bodyPr>
          <a:lstStyle/>
          <a:p>
            <a:pPr algn="just">
              <a:lnSpc>
                <a:spcPct val="107000"/>
              </a:lnSpc>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Officers who will be assisting should be listened to carefully and should not be interrupted. The attendant should not be unnecessarily occupied.</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forbidden to offer gifts, gratuities or bribes to an official to get the work done.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not appropriate to ask for things contrary to the legislation and to insist on them.</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37F345FE-30DB-5F78-311E-F788444B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363777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D48F5C-E21E-CAAB-0047-B29978969C75}"/>
              </a:ext>
            </a:extLst>
          </p:cNvPr>
          <p:cNvSpPr>
            <a:spLocks noGrp="1"/>
          </p:cNvSpPr>
          <p:nvPr>
            <p:ph idx="1"/>
          </p:nvPr>
        </p:nvSpPr>
        <p:spPr>
          <a:xfrm>
            <a:off x="838200" y="1253331"/>
            <a:ext cx="10515600" cy="4351338"/>
          </a:xfrm>
        </p:spPr>
        <p:txBody>
          <a:bodyPr>
            <a:noAutofit/>
          </a:bodyPr>
          <a:lstStyle/>
          <a:p>
            <a:pPr marL="0" indent="0">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Rules to be </a:t>
            </a:r>
            <a:r>
              <a:rPr lang="tr-TR" sz="2400" b="1" kern="100" dirty="0" err="1">
                <a:effectLst/>
                <a:latin typeface="Times New Roman" panose="02020603050405020304" pitchFamily="18" charset="0"/>
                <a:ea typeface="Aptos" panose="020B0004020202020204" pitchFamily="34" charset="0"/>
                <a:cs typeface="Arial" panose="020B0604020202020204" pitchFamily="34" charset="0"/>
              </a:rPr>
              <a:t>obeyed</a:t>
            </a:r>
            <a:r>
              <a:rPr lang="en-US" sz="2400" b="1" kern="100" dirty="0">
                <a:effectLst/>
                <a:latin typeface="Times New Roman" panose="02020603050405020304" pitchFamily="18" charset="0"/>
                <a:ea typeface="Aptos" panose="020B0004020202020204" pitchFamily="34" charset="0"/>
                <a:cs typeface="Arial" panose="020B0604020202020204" pitchFamily="34" charset="0"/>
              </a:rPr>
              <a:t> in Public Living Areas</a:t>
            </a:r>
            <a:endParaRPr lang="tr-TR" sz="2400" b="1" kern="100" dirty="0">
              <a:effectLst/>
              <a:latin typeface="Times New Roman" panose="02020603050405020304" pitchFamily="18" charset="0"/>
              <a:ea typeface="Aptos" panose="020B0004020202020204" pitchFamily="34" charset="0"/>
              <a:cs typeface="Arial" panose="020B0604020202020204" pitchFamily="34" charset="0"/>
            </a:endParaRPr>
          </a:p>
          <a:p>
            <a:pPr marL="0" indent="0">
              <a:lnSpc>
                <a:spcPct val="107000"/>
              </a:lnSpc>
              <a:spcAft>
                <a:spcPts val="800"/>
              </a:spcAft>
              <a:buNone/>
            </a:pPr>
            <a:r>
              <a:rPr lang="en-US" sz="2400" kern="100" dirty="0" err="1">
                <a:effectLst/>
                <a:latin typeface="Times New Roman" panose="02020603050405020304" pitchFamily="18" charset="0"/>
                <a:ea typeface="Aptos" panose="020B0004020202020204" pitchFamily="34" charset="0"/>
                <a:cs typeface="Arial" panose="020B0604020202020204" pitchFamily="34" charset="0"/>
              </a:rPr>
              <a:t>Neighbourhood</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relations are important in T</a:t>
            </a:r>
            <a:r>
              <a:rPr lang="tr-TR" sz="2400" kern="100" dirty="0" err="1">
                <a:effectLst/>
                <a:latin typeface="Times New Roman" panose="02020603050405020304" pitchFamily="18" charset="0"/>
                <a:ea typeface="Aptos" panose="020B0004020202020204" pitchFamily="34" charset="0"/>
                <a:cs typeface="Arial" panose="020B0604020202020204" pitchFamily="34" charset="0"/>
              </a:rPr>
              <a:t>ürkiye</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In order for this relationship to be healthy, some rules must be followed. We can </a:t>
            </a:r>
            <a:r>
              <a:rPr lang="en-US" sz="2400" kern="100" dirty="0" err="1">
                <a:effectLst/>
                <a:latin typeface="Times New Roman" panose="02020603050405020304" pitchFamily="18" charset="0"/>
                <a:ea typeface="Aptos" panose="020B0004020202020204" pitchFamily="34" charset="0"/>
                <a:cs typeface="Arial" panose="020B0604020202020204" pitchFamily="34" charset="0"/>
              </a:rPr>
              <a:t>summarise</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them as follows:</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-Since the hours between 23.00 - 08.00, Sundays and public holidays are legal resting hours in our country, it is not correct to listen to loud music, to operate machines that can make noise such as washing machines and vacuum cleaners.</a:t>
            </a: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-Since the balconies of the house are private areas of use, it is not correct to shake out products such as carpets, rugs and tablecloths.</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trafik işareti, işaret içeren bir resim&#10;&#10;Açıklama otomatik olarak oluşturuldu">
            <a:extLst>
              <a:ext uri="{FF2B5EF4-FFF2-40B4-BE49-F238E27FC236}">
                <a16:creationId xmlns:a16="http://schemas.microsoft.com/office/drawing/2014/main" id="{C0F2BCDD-017B-FA59-D46C-F244BF585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1635" y="5199061"/>
            <a:ext cx="1682115" cy="1401763"/>
          </a:xfrm>
          <a:prstGeom prst="rect">
            <a:avLst/>
          </a:prstGeom>
        </p:spPr>
      </p:pic>
    </p:spTree>
    <p:extLst>
      <p:ext uri="{BB962C8B-B14F-4D97-AF65-F5344CB8AC3E}">
        <p14:creationId xmlns:p14="http://schemas.microsoft.com/office/powerpoint/2010/main" val="264443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03777-8652-E74A-5DBA-EF063FEC1DFE}"/>
              </a:ext>
            </a:extLst>
          </p:cNvPr>
          <p:cNvSpPr>
            <a:spLocks noGrp="1"/>
          </p:cNvSpPr>
          <p:nvPr>
            <p:ph idx="1"/>
          </p:nvPr>
        </p:nvSpPr>
        <p:spPr>
          <a:xfrm>
            <a:off x="838200" y="1825625"/>
            <a:ext cx="10515600" cy="3127375"/>
          </a:xfrm>
        </p:spPr>
        <p:txBody>
          <a:bodyPr>
            <a:normAutofit/>
          </a:bodyPr>
          <a:lstStyle/>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-Items such as slippers, lockers, rubbish should not be kept in front of the entrance door of the house.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-Home privacy should be respected and the curtains of the house should be closed so that they do not show inside.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-Do not open the door to unknown persons without taking precautions.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trafik işareti, işaret içeren bir resim&#10;&#10;Açıklama otomatik olarak oluşturuldu">
            <a:extLst>
              <a:ext uri="{FF2B5EF4-FFF2-40B4-BE49-F238E27FC236}">
                <a16:creationId xmlns:a16="http://schemas.microsoft.com/office/drawing/2014/main" id="{5C566B0F-2D42-B0AF-11CF-1A3BB269B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410" y="3990975"/>
            <a:ext cx="1920240" cy="1600200"/>
          </a:xfrm>
          <a:prstGeom prst="rect">
            <a:avLst/>
          </a:prstGeom>
        </p:spPr>
      </p:pic>
    </p:spTree>
    <p:extLst>
      <p:ext uri="{BB962C8B-B14F-4D97-AF65-F5344CB8AC3E}">
        <p14:creationId xmlns:p14="http://schemas.microsoft.com/office/powerpoint/2010/main" val="323073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012773-E4B4-8373-1199-CA198EF6830F}"/>
              </a:ext>
            </a:extLst>
          </p:cNvPr>
          <p:cNvSpPr>
            <a:spLocks noGrp="1"/>
          </p:cNvSpPr>
          <p:nvPr>
            <p:ph type="title"/>
          </p:nvPr>
        </p:nvSpPr>
        <p:spPr/>
        <p:txBody>
          <a:bodyPr>
            <a:normAutofit/>
          </a:bodyPr>
          <a:lstStyle/>
          <a:p>
            <a:pPr algn="ctr">
              <a:lnSpc>
                <a:spcPct val="150000"/>
              </a:lnSpc>
            </a:pPr>
            <a:r>
              <a:rPr lang="en-US" sz="2000" b="1" kern="100" dirty="0">
                <a:effectLst/>
                <a:latin typeface="Times New Roman" panose="02020603050405020304" pitchFamily="18" charset="0"/>
                <a:ea typeface="Aptos" panose="020B0004020202020204" pitchFamily="34" charset="0"/>
                <a:cs typeface="Arial" panose="020B0604020202020204" pitchFamily="34" charset="0"/>
              </a:rPr>
              <a:t>RIGHTS AND OBLIGATIONS STATUS, RIGHTS AND OBLIGATIONS OF FOREIGNERS IN T</a:t>
            </a:r>
            <a:r>
              <a:rPr lang="tr-TR" sz="2000" b="1" kern="100" dirty="0">
                <a:effectLst/>
                <a:latin typeface="Times New Roman" panose="02020603050405020304" pitchFamily="18" charset="0"/>
                <a:ea typeface="Aptos" panose="020B0004020202020204" pitchFamily="34" charset="0"/>
                <a:cs typeface="Arial" panose="020B0604020202020204" pitchFamily="34" charset="0"/>
              </a:rPr>
              <a:t>ÜRKİYE</a:t>
            </a:r>
            <a:r>
              <a:rPr lang="en-US" sz="2000" b="1" kern="100" dirty="0">
                <a:effectLst/>
                <a:latin typeface="Times New Roman" panose="02020603050405020304" pitchFamily="18" charset="0"/>
                <a:ea typeface="Aptos" panose="020B0004020202020204" pitchFamily="34" charset="0"/>
                <a:cs typeface="Arial" panose="020B0604020202020204" pitchFamily="34" charset="0"/>
              </a:rPr>
              <a:t> (FREQUENTLY ASKED QUESTIONS)</a:t>
            </a:r>
            <a:endParaRPr lang="tr-TR" sz="4000" dirty="0"/>
          </a:p>
        </p:txBody>
      </p:sp>
      <p:sp>
        <p:nvSpPr>
          <p:cNvPr id="3" name="İçerik Yer Tutucusu 2">
            <a:extLst>
              <a:ext uri="{FF2B5EF4-FFF2-40B4-BE49-F238E27FC236}">
                <a16:creationId xmlns:a16="http://schemas.microsoft.com/office/drawing/2014/main" id="{9E397B2D-9895-8811-4D27-F36FD7B6C5DE}"/>
              </a:ext>
            </a:extLst>
          </p:cNvPr>
          <p:cNvSpPr>
            <a:spLocks noGrp="1"/>
          </p:cNvSpPr>
          <p:nvPr>
            <p:ph idx="1"/>
          </p:nvPr>
        </p:nvSpPr>
        <p:spPr/>
        <p:txBody>
          <a:bodyPr>
            <a:normAutofit/>
          </a:bodyPr>
          <a:lstStyle/>
          <a:p>
            <a:pPr marL="0" indent="0" algn="just">
              <a:lnSpc>
                <a:spcPct val="107000"/>
              </a:lnSpc>
              <a:spcAft>
                <a:spcPts val="800"/>
              </a:spcAft>
              <a:buNone/>
            </a:pPr>
            <a:endParaRPr lang="tr-TR" sz="2400" b="1" kern="100" dirty="0">
              <a:latin typeface="Times New Roman" panose="02020603050405020304" pitchFamily="18"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Arial" panose="020B0604020202020204" pitchFamily="34" charset="0"/>
              </a:rPr>
              <a:t>How can I access the address information and telephone numbers of the provincial directorates of migration administration?</a:t>
            </a: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-It is available on the official website of the General Directorate of Migration Management under the heading ‘provincial </a:t>
            </a:r>
            <a:r>
              <a:rPr lang="en-US" sz="2400" kern="100" dirty="0" err="1">
                <a:effectLst/>
                <a:latin typeface="Times New Roman" panose="02020603050405020304" pitchFamily="18" charset="0"/>
                <a:ea typeface="Aptos" panose="020B0004020202020204" pitchFamily="34" charset="0"/>
                <a:cs typeface="Arial" panose="020B0604020202020204" pitchFamily="34" charset="0"/>
              </a:rPr>
              <a:t>organisation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in the communication section</a:t>
            </a:r>
            <a:r>
              <a:rPr lang="tr-TR" sz="2400" kern="100" dirty="0">
                <a:effectLst/>
                <a:latin typeface="Times New Roman" panose="02020603050405020304" pitchFamily="18" charset="0"/>
                <a:ea typeface="Aptos" panose="020B0004020202020204" pitchFamily="34" charset="0"/>
                <a:cs typeface="Arial" panose="020B0604020202020204" pitchFamily="34" charset="0"/>
              </a:rPr>
              <a:t>.</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(www.goc.gov.tr)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7" name="Resim 6" descr="kırmızı, yüksek topuk, oyuncak içeren bir resim&#10;&#10;Açıklama otomatik olarak orta güvenilirlik düzeyiyle oluşturuldu">
            <a:extLst>
              <a:ext uri="{FF2B5EF4-FFF2-40B4-BE49-F238E27FC236}">
                <a16:creationId xmlns:a16="http://schemas.microsoft.com/office/drawing/2014/main" id="{19124718-F483-0AA1-A7D2-A0536826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7150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617379-643B-ECDC-6551-D0582F60C6CB}"/>
              </a:ext>
            </a:extLst>
          </p:cNvPr>
          <p:cNvSpPr>
            <a:spLocks noGrp="1"/>
          </p:cNvSpPr>
          <p:nvPr>
            <p:ph idx="1"/>
          </p:nvPr>
        </p:nvSpPr>
        <p:spPr>
          <a:xfrm>
            <a:off x="838200" y="1253331"/>
            <a:ext cx="10515600" cy="4351338"/>
          </a:xfrm>
        </p:spPr>
        <p:txBody>
          <a:bodyPr>
            <a:normAutofit lnSpcReduction="10000"/>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 transferred from university A to university B or I won university B. What is the procedure I should follow?</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case of a change of faculty or department in the same educational institution and a change of educational institution in the same province, the existing residence permit remains valid provided that the education is not interrupted and the person notifies in due time. These persons must notify the change of department / faculty / school within 20 working days.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-If the residence permit is shorter than the duration of education, it is extended for the duration of education from the date of expiry of the permit. If the education will be continued in a different province, the existing residence permit is cancelled and a residence permit is issued for the new education period.</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09EF585-7E40-C852-773C-BCF391568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050" y="5124450"/>
            <a:ext cx="2647950" cy="1733550"/>
          </a:xfrm>
          <a:prstGeom prst="rect">
            <a:avLst/>
          </a:prstGeom>
        </p:spPr>
      </p:pic>
    </p:spTree>
    <p:extLst>
      <p:ext uri="{BB962C8B-B14F-4D97-AF65-F5344CB8AC3E}">
        <p14:creationId xmlns:p14="http://schemas.microsoft.com/office/powerpoint/2010/main" val="10349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BB71E8-C1A1-C5E6-3273-504B20D2AC01}"/>
              </a:ext>
            </a:extLst>
          </p:cNvPr>
          <p:cNvSpPr>
            <a:spLocks noGrp="1"/>
          </p:cNvSpPr>
          <p:nvPr>
            <p:ph idx="1"/>
          </p:nvPr>
        </p:nvSpPr>
        <p:spPr>
          <a:xfrm>
            <a:off x="838200" y="1253331"/>
            <a:ext cx="10515600" cy="4351338"/>
          </a:xfrm>
        </p:spPr>
        <p:txBody>
          <a:bodyPr>
            <a:normAutofit/>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How many days are given for missing documents?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30 days can be given. If not completed within this period, the application will be invalid.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How long should my passport be for my residence permit application?</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Have a document with a duration of at least 60 days longer than the requested period.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4EA17F3-148C-1A3D-286D-0D211BE00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191947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776C9D-5F95-34C8-F2D2-F97E7B3C4553}"/>
              </a:ext>
            </a:extLst>
          </p:cNvPr>
          <p:cNvSpPr>
            <a:spLocks noGrp="1"/>
          </p:cNvSpPr>
          <p:nvPr>
            <p:ph idx="1"/>
          </p:nvPr>
        </p:nvSpPr>
        <p:spPr>
          <a:xfrm>
            <a:off x="838200" y="1253331"/>
            <a:ext cx="10515600" cy="4351338"/>
          </a:xfrm>
        </p:spPr>
        <p:txBody>
          <a:bodyPr>
            <a:noAutofit/>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 have changed my address during my current residence permit period. What should I do?</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If it is within the borders of the same province, it must be notified to the provincial immigration administration within 20 working days</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When is it necessary to apply for the extension of an existing residence permit?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Applications for extension must be submitted before the expiry of the residence permit in all circumstances, starting 60 days before the expiry of the residence permit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F56CE67-463A-1BE6-74F1-1E40C6C78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050" y="5381624"/>
            <a:ext cx="2647950" cy="1390651"/>
          </a:xfrm>
          <a:prstGeom prst="rect">
            <a:avLst/>
          </a:prstGeom>
        </p:spPr>
      </p:pic>
    </p:spTree>
    <p:extLst>
      <p:ext uri="{BB962C8B-B14F-4D97-AF65-F5344CB8AC3E}">
        <p14:creationId xmlns:p14="http://schemas.microsoft.com/office/powerpoint/2010/main" val="26279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10308-9F1C-6B8F-EF13-89AA662429F8}"/>
              </a:ext>
            </a:extLst>
          </p:cNvPr>
          <p:cNvSpPr>
            <a:spLocks noGrp="1"/>
          </p:cNvSpPr>
          <p:nvPr>
            <p:ph idx="1"/>
          </p:nvPr>
        </p:nvSpPr>
        <p:spPr/>
        <p:txBody>
          <a:bodyPr>
            <a:normAutofit/>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 graduated long before my student residence permit expired. Will my residence permit continue and how should I proceed?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-Residence permits of students who graduate are cancelled as of the date of graduation and they must apply for a residence permit suitable for the new purpose of stay within ten days. The residence permit of the student who cannot graduate within the normal education period is extended for a maximum period of one year and not exceeding the maximum education period.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E6B4E1F-07E3-9932-2603-649D4F64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475" y="5124450"/>
            <a:ext cx="2647950" cy="1733550"/>
          </a:xfrm>
          <a:prstGeom prst="rect">
            <a:avLst/>
          </a:prstGeom>
        </p:spPr>
      </p:pic>
    </p:spTree>
    <p:extLst>
      <p:ext uri="{BB962C8B-B14F-4D97-AF65-F5344CB8AC3E}">
        <p14:creationId xmlns:p14="http://schemas.microsoft.com/office/powerpoint/2010/main" val="212990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2F146E-ECD6-8250-048E-A649860A0A5C}"/>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What should I do when I change my passport?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-Passport changes must be notified to the Provincial Directorate of Migration Management within 20 working days.</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43F0EF0D-F858-9D5C-8542-B89AC67BA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9355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D1394-C409-E256-FB07-BDCE03CD9EA6}"/>
              </a:ext>
            </a:extLst>
          </p:cNvPr>
          <p:cNvSpPr>
            <a:spLocks noGrp="1"/>
          </p:cNvSpPr>
          <p:nvPr>
            <p:ph type="title"/>
          </p:nvPr>
        </p:nvSpPr>
        <p:spPr>
          <a:xfrm>
            <a:off x="836679" y="723898"/>
            <a:ext cx="6002110" cy="1495425"/>
          </a:xfrm>
        </p:spPr>
        <p:txBody>
          <a:bodyPr>
            <a:normAutofit/>
          </a:bodyPr>
          <a:lstStyle/>
          <a:p>
            <a:pPr algn="ct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LIVING AND ADAPTING IN A NEW COUNTRY</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D4FA3DA-8D65-EDBF-86F7-ED08E0D3B1DD}"/>
              </a:ext>
            </a:extLst>
          </p:cNvPr>
          <p:cNvSpPr>
            <a:spLocks noGrp="1"/>
          </p:cNvSpPr>
          <p:nvPr>
            <p:ph idx="1"/>
          </p:nvPr>
        </p:nvSpPr>
        <p:spPr>
          <a:xfrm>
            <a:off x="152400" y="2405067"/>
            <a:ext cx="6877050" cy="3729034"/>
          </a:xfrm>
        </p:spPr>
        <p:txBody>
          <a:bodyPr>
            <a:normAutofit/>
          </a:bodyPr>
          <a:lstStyle/>
          <a:p>
            <a:pPr algn="just">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Today, people migrate to different countries for reasons such as natural disasters, famine, war, work, education, and different lifestyles. This situation has brought about different difficulties for both migrants and migration areas</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most important problems faced by migrants are different customs and traditions, law, language and religion. In this case, the best solution is to implement ways of living together with the society in the host country without conflict or exclusion.</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giyim, adam, insan, ayakkabı, kişi, şahıs içeren bir resim&#10;&#10;Açıklama otomatik olarak oluşturuldu">
            <a:extLst>
              <a:ext uri="{FF2B5EF4-FFF2-40B4-BE49-F238E27FC236}">
                <a16:creationId xmlns:a16="http://schemas.microsoft.com/office/drawing/2014/main" id="{58407DE9-BD8D-38B5-4B19-58BA5DB5CD8D}"/>
              </a:ext>
            </a:extLst>
          </p:cNvPr>
          <p:cNvPicPr>
            <a:picLocks noChangeAspect="1"/>
          </p:cNvPicPr>
          <p:nvPr/>
        </p:nvPicPr>
        <p:blipFill>
          <a:blip r:embed="rId2">
            <a:extLst>
              <a:ext uri="{28A0092B-C50C-407E-A947-70E740481C1C}">
                <a14:useLocalDpi xmlns:a14="http://schemas.microsoft.com/office/drawing/2010/main" val="0"/>
              </a:ext>
            </a:extLst>
          </a:blip>
          <a:srcRect l="25607" r="30714"/>
          <a:stretch/>
        </p:blipFill>
        <p:spPr>
          <a:xfrm>
            <a:off x="7199440" y="10"/>
            <a:ext cx="4992560" cy="6857990"/>
          </a:xfrm>
          <a:prstGeom prst="rect">
            <a:avLst/>
          </a:prstGeom>
          <a:effectLst/>
        </p:spPr>
      </p:pic>
    </p:spTree>
    <p:extLst>
      <p:ext uri="{BB962C8B-B14F-4D97-AF65-F5344CB8AC3E}">
        <p14:creationId xmlns:p14="http://schemas.microsoft.com/office/powerpoint/2010/main" val="156407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FC5F63-80BD-604F-9B0F-82DE66B20CA2}"/>
              </a:ext>
            </a:extLst>
          </p:cNvPr>
          <p:cNvSpPr>
            <a:spLocks noGrp="1"/>
          </p:cNvSpPr>
          <p:nvPr>
            <p:ph idx="1"/>
          </p:nvPr>
        </p:nvSpPr>
        <p:spPr>
          <a:xfrm>
            <a:off x="838200" y="1253331"/>
            <a:ext cx="10515600" cy="4351338"/>
          </a:xfrm>
        </p:spPr>
        <p:txBody>
          <a:bodyPr>
            <a:normAutofit lnSpcReduction="10000"/>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I have enrolled in a Turkish learning course. What are the procedures for a residence permit?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Turkish language course visa in case of direct enrolment in a Turkish language learning course or short-term residence permit in case of arrival with a study visa</a:t>
            </a:r>
            <a:r>
              <a:rPr lang="tr-TR"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This permit can only be granted 2 times.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If you are enrolled in a university and referred to TÖMER by your university, a student residence permit is issued until the next academic year, provided that you document your situation. Visiting students who have a visa for study purposes and who are not enrolled in the university because their Turkish language level is not sufficient and who are directed to a Turkish language learning course may be granted a short-term residence permit for those who meet the conditions.</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283572B0-391C-8B12-D2F3-EEC16DA2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5333999"/>
            <a:ext cx="2647950" cy="1406525"/>
          </a:xfrm>
          <a:prstGeom prst="rect">
            <a:avLst/>
          </a:prstGeom>
        </p:spPr>
      </p:pic>
    </p:spTree>
    <p:extLst>
      <p:ext uri="{BB962C8B-B14F-4D97-AF65-F5344CB8AC3E}">
        <p14:creationId xmlns:p14="http://schemas.microsoft.com/office/powerpoint/2010/main" val="176117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53D0EC-3053-C5A8-8207-315CF4CCDDBD}"/>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Are open education students granted a residence permit?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-Student residence permit is not issued on the grounds of special student, open education or distance education.</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97F85583-26BE-1AE0-8926-BF7C03ECB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78504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9B94E7F7-862F-DB7E-6423-92BD412F4942}"/>
              </a:ext>
            </a:extLst>
          </p:cNvPr>
          <p:cNvSpPr>
            <a:spLocks noGrp="1"/>
          </p:cNvSpPr>
          <p:nvPr>
            <p:ph type="title"/>
          </p:nvPr>
        </p:nvSpPr>
        <p:spPr>
          <a:xfrm>
            <a:off x="838200" y="502919"/>
            <a:ext cx="10515600" cy="1322705"/>
          </a:xfrm>
        </p:spPr>
        <p:txBody>
          <a:bodyPr>
            <a:normAutofit fontScale="90000"/>
          </a:bodyPr>
          <a:lstStyle/>
          <a:p>
            <a:pPr algn="ctr"/>
            <a:r>
              <a:rPr lang="en-US" sz="4000" b="1" u="sng" dirty="0">
                <a:latin typeface="Times New Roman" panose="02020603050405020304" pitchFamily="18" charset="0"/>
                <a:cs typeface="Times New Roman" panose="02020603050405020304" pitchFamily="18" charset="0"/>
              </a:rPr>
              <a:t>Requirements for Accessing University Dining Services</a:t>
            </a:r>
            <a:br>
              <a:rPr lang="tr-TR" b="1" dirty="0"/>
            </a:br>
            <a:endParaRPr lang="tr-TR" dirty="0"/>
          </a:p>
        </p:txBody>
      </p:sp>
      <p:sp>
        <p:nvSpPr>
          <p:cNvPr id="5" name="İçerik Yer Tutucusu 2">
            <a:extLst>
              <a:ext uri="{FF2B5EF4-FFF2-40B4-BE49-F238E27FC236}">
                <a16:creationId xmlns:a16="http://schemas.microsoft.com/office/drawing/2014/main" id="{F5A6830F-6EDD-1767-6362-4B140B8ADE46}"/>
              </a:ext>
            </a:extLst>
          </p:cNvPr>
          <p:cNvSpPr>
            <a:spLocks noGrp="1"/>
          </p:cNvSpPr>
          <p:nvPr>
            <p:ph idx="1"/>
          </p:nvPr>
        </p:nvSpPr>
        <p:spPr>
          <a:xfrm>
            <a:off x="838200" y="1825625"/>
            <a:ext cx="10515600" cy="4351338"/>
          </a:xfrm>
        </p:spPr>
        <p:txBody>
          <a:bodyPr>
            <a:normAutofit/>
          </a:bodyPr>
          <a:lstStyle/>
          <a:p>
            <a:pPr algn="just"/>
            <a:r>
              <a:rPr lang="en-US" sz="2400" dirty="0">
                <a:latin typeface="Times New Roman" panose="02020603050405020304" pitchFamily="18" charset="0"/>
                <a:cs typeface="Times New Roman" panose="02020603050405020304" pitchFamily="18" charset="0"/>
              </a:rPr>
              <a:t>In order to dine at our university cafeterias, students must first become a customer of </a:t>
            </a:r>
            <a:r>
              <a:rPr lang="en-US" sz="2400" dirty="0" err="1">
                <a:latin typeface="Times New Roman" panose="02020603050405020304" pitchFamily="18" charset="0"/>
                <a:cs typeface="Times New Roman" panose="02020603050405020304" pitchFamily="18" charset="0"/>
              </a:rPr>
              <a:t>Yapı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Kredi</a:t>
            </a:r>
            <a:r>
              <a:rPr lang="en-US" sz="2400" dirty="0">
                <a:latin typeface="Times New Roman" panose="02020603050405020304" pitchFamily="18" charset="0"/>
                <a:cs typeface="Times New Roman" panose="02020603050405020304" pitchFamily="18" charset="0"/>
              </a:rPr>
              <a:t> Bank. This can be done quickly and easily through an online meeting via </a:t>
            </a:r>
            <a:r>
              <a:rPr lang="en-US" sz="2400" dirty="0" err="1">
                <a:latin typeface="Times New Roman" panose="02020603050405020304" pitchFamily="18" charset="0"/>
                <a:cs typeface="Times New Roman" panose="02020603050405020304" pitchFamily="18" charset="0"/>
              </a:rPr>
              <a:t>Yapı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Kredi</a:t>
            </a:r>
            <a:r>
              <a:rPr lang="en-US" sz="2400" dirty="0">
                <a:latin typeface="Times New Roman" panose="02020603050405020304" pitchFamily="18" charset="0"/>
                <a:cs typeface="Times New Roman" panose="02020603050405020304" pitchFamily="18" charset="0"/>
              </a:rPr>
              <a:t> Mobile Banking or by visiting a </a:t>
            </a:r>
            <a:r>
              <a:rPr lang="en-US" sz="2400" dirty="0" err="1">
                <a:latin typeface="Times New Roman" panose="02020603050405020304" pitchFamily="18" charset="0"/>
                <a:cs typeface="Times New Roman" panose="02020603050405020304" pitchFamily="18" charset="0"/>
              </a:rPr>
              <a:t>Yapı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Kredi</a:t>
            </a:r>
            <a:r>
              <a:rPr lang="en-US" sz="2400" dirty="0">
                <a:latin typeface="Times New Roman" panose="02020603050405020304" pitchFamily="18" charset="0"/>
                <a:cs typeface="Times New Roman" panose="02020603050405020304" pitchFamily="18" charset="0"/>
              </a:rPr>
              <a:t> branch.</a:t>
            </a:r>
            <a:endParaRPr lang="tr-TR"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Our international students can open a bank account by visiting the designated section for them at </a:t>
            </a:r>
            <a:r>
              <a:rPr lang="en-US" sz="2400" b="1" dirty="0" err="1">
                <a:latin typeface="Times New Roman" panose="02020603050405020304" pitchFamily="18" charset="0"/>
                <a:cs typeface="Times New Roman" panose="02020603050405020304" pitchFamily="18" charset="0"/>
              </a:rPr>
              <a:t>Yapı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Kredi</a:t>
            </a:r>
            <a:r>
              <a:rPr lang="en-US" sz="2400" b="1" dirty="0">
                <a:latin typeface="Times New Roman" panose="02020603050405020304" pitchFamily="18" charset="0"/>
                <a:cs typeface="Times New Roman" panose="02020603050405020304" pitchFamily="18" charset="0"/>
              </a:rPr>
              <a:t> Bank branches.</a:t>
            </a:r>
            <a:endParaRPr lang="tr-TR"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Click here for detailed information on how to become a </a:t>
            </a:r>
            <a:r>
              <a:rPr lang="en-US" sz="2400" dirty="0" err="1">
                <a:latin typeface="Times New Roman" panose="02020603050405020304" pitchFamily="18" charset="0"/>
                <a:cs typeface="Times New Roman" panose="02020603050405020304" pitchFamily="18" charset="0"/>
              </a:rPr>
              <a:t>Yapı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Kredi</a:t>
            </a:r>
            <a:r>
              <a:rPr lang="en-US" sz="2400" dirty="0">
                <a:latin typeface="Times New Roman" panose="02020603050405020304" pitchFamily="18" charset="0"/>
                <a:cs typeface="Times New Roman" panose="02020603050405020304" pitchFamily="18" charset="0"/>
              </a:rPr>
              <a:t> customer</a:t>
            </a:r>
            <a:r>
              <a:rPr lang="tr-TR" sz="2400" dirty="0">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hlinkClick r:id="rId2"/>
              </a:rPr>
              <a:t>Microsoft PowerPoint - Yap1 Kredi Mobil ile Müşteri Olma.pptx</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97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B68D4E-199A-BFD4-CCEF-A60FE5925AD9}"/>
              </a:ext>
            </a:extLst>
          </p:cNvPr>
          <p:cNvSpPr>
            <a:spLocks noGrp="1"/>
          </p:cNvSpPr>
          <p:nvPr>
            <p:ph idx="1"/>
          </p:nvPr>
        </p:nvSpPr>
        <p:spPr>
          <a:xfrm>
            <a:off x="838200" y="676656"/>
            <a:ext cx="10515600" cy="5500307"/>
          </a:xfrm>
        </p:spPr>
        <p:txBody>
          <a:bodyPr>
            <a:normAutofit fontScale="77500" lnSpcReduction="20000"/>
          </a:bodyPr>
          <a:lstStyle/>
          <a:p>
            <a:pPr algn="just"/>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After becoming a </a:t>
            </a:r>
            <a:r>
              <a:rPr lang="en-US" dirty="0" err="1">
                <a:latin typeface="Times New Roman" panose="02020603050405020304" pitchFamily="18" charset="0"/>
                <a:cs typeface="Times New Roman" panose="02020603050405020304" pitchFamily="18" charset="0"/>
              </a:rPr>
              <a:t>Yapı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Kredi</a:t>
            </a:r>
            <a:r>
              <a:rPr lang="en-US" dirty="0">
                <a:latin typeface="Times New Roman" panose="02020603050405020304" pitchFamily="18" charset="0"/>
                <a:cs typeface="Times New Roman" panose="02020603050405020304" pitchFamily="18" charset="0"/>
              </a:rPr>
              <a:t> customer, the </a:t>
            </a:r>
            <a:r>
              <a:rPr lang="en-US" dirty="0" err="1">
                <a:latin typeface="Times New Roman" panose="02020603050405020304" pitchFamily="18" charset="0"/>
                <a:cs typeface="Times New Roman" panose="02020603050405020304" pitchFamily="18" charset="0"/>
              </a:rPr>
              <a:t>Yapı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Kredi</a:t>
            </a:r>
            <a:r>
              <a:rPr lang="en-US" dirty="0">
                <a:latin typeface="Times New Roman" panose="02020603050405020304" pitchFamily="18" charset="0"/>
                <a:cs typeface="Times New Roman" panose="02020603050405020304" pitchFamily="18" charset="0"/>
              </a:rPr>
              <a:t> Mobile and/or World Mobile applications should be downloaded to your smartphone via the links below or by scanning the QR codes.</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marL="0" indent="0" algn="ctr">
              <a:buNone/>
            </a:pPr>
            <a:r>
              <a:rPr lang="en-US" dirty="0"/>
              <a:t>After logging into the application, the e-Campus feature must be activated.</a:t>
            </a:r>
            <a:endParaRPr lang="tr-TR" dirty="0"/>
          </a:p>
          <a:p>
            <a:pPr marL="0" indent="0" algn="ctr">
              <a:buNone/>
            </a:pPr>
            <a:endParaRPr lang="tr-TR" dirty="0"/>
          </a:p>
        </p:txBody>
      </p:sp>
      <p:pic>
        <p:nvPicPr>
          <p:cNvPr id="5" name="Picture 7">
            <a:extLst>
              <a:ext uri="{FF2B5EF4-FFF2-40B4-BE49-F238E27FC236}">
                <a16:creationId xmlns:a16="http://schemas.microsoft.com/office/drawing/2014/main" id="{F8F0C11D-C908-13B2-5FCA-4A01C7525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 y="1602445"/>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07AD865B-20A6-FDBE-7863-2033C5FDA816}"/>
              </a:ext>
            </a:extLst>
          </p:cNvPr>
          <p:cNvPicPr>
            <a:picLocks noChangeAspect="1"/>
          </p:cNvPicPr>
          <p:nvPr/>
        </p:nvPicPr>
        <p:blipFill>
          <a:blip r:embed="rId3"/>
          <a:stretch>
            <a:fillRect/>
          </a:stretch>
        </p:blipFill>
        <p:spPr>
          <a:xfrm>
            <a:off x="1365402" y="4672975"/>
            <a:ext cx="2359356" cy="493819"/>
          </a:xfrm>
          <a:prstGeom prst="rect">
            <a:avLst/>
          </a:prstGeom>
        </p:spPr>
      </p:pic>
      <p:pic>
        <p:nvPicPr>
          <p:cNvPr id="9" name="Picture 9">
            <a:extLst>
              <a:ext uri="{FF2B5EF4-FFF2-40B4-BE49-F238E27FC236}">
                <a16:creationId xmlns:a16="http://schemas.microsoft.com/office/drawing/2014/main" id="{6BA5172B-D4AF-70E3-FFFC-DB12F2D47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428709"/>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a:extLst>
              <a:ext uri="{FF2B5EF4-FFF2-40B4-BE49-F238E27FC236}">
                <a16:creationId xmlns:a16="http://schemas.microsoft.com/office/drawing/2014/main" id="{1DA4C946-60A6-75E8-F0CA-3F885DC8D037}"/>
              </a:ext>
            </a:extLst>
          </p:cNvPr>
          <p:cNvPicPr>
            <a:picLocks noChangeAspect="1"/>
          </p:cNvPicPr>
          <p:nvPr/>
        </p:nvPicPr>
        <p:blipFill>
          <a:blip r:embed="rId5"/>
          <a:stretch>
            <a:fillRect/>
          </a:stretch>
        </p:blipFill>
        <p:spPr>
          <a:xfrm>
            <a:off x="8665363" y="4437954"/>
            <a:ext cx="2328874" cy="493819"/>
          </a:xfrm>
          <a:prstGeom prst="rect">
            <a:avLst/>
          </a:prstGeom>
        </p:spPr>
      </p:pic>
      <p:pic>
        <p:nvPicPr>
          <p:cNvPr id="12" name="Resim 11" descr="trafik işareti, işaret içeren bir resim&#10;&#10;Açıklama otomatik olarak oluşturuldu">
            <a:extLst>
              <a:ext uri="{FF2B5EF4-FFF2-40B4-BE49-F238E27FC236}">
                <a16:creationId xmlns:a16="http://schemas.microsoft.com/office/drawing/2014/main" id="{BDA60307-F298-B937-3681-B4C2CF2716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9899" y="5403057"/>
            <a:ext cx="1467802" cy="1223168"/>
          </a:xfrm>
          <a:prstGeom prst="rect">
            <a:avLst/>
          </a:prstGeom>
        </p:spPr>
      </p:pic>
    </p:spTree>
    <p:extLst>
      <p:ext uri="{BB962C8B-B14F-4D97-AF65-F5344CB8AC3E}">
        <p14:creationId xmlns:p14="http://schemas.microsoft.com/office/powerpoint/2010/main" val="332015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a:extLst>
              <a:ext uri="{FF2B5EF4-FFF2-40B4-BE49-F238E27FC236}">
                <a16:creationId xmlns:a16="http://schemas.microsoft.com/office/drawing/2014/main" id="{E9A346CF-2E55-FB01-1B33-088967D3FB22}"/>
              </a:ext>
            </a:extLst>
          </p:cNvPr>
          <p:cNvSpPr>
            <a:spLocks noGrp="1"/>
          </p:cNvSpPr>
          <p:nvPr>
            <p:ph idx="1"/>
          </p:nvPr>
        </p:nvSpPr>
        <p:spPr>
          <a:xfrm>
            <a:off x="838200" y="700912"/>
            <a:ext cx="10515600" cy="5160391"/>
          </a:xfrm>
        </p:spPr>
        <p:txBody>
          <a:bodyPr>
            <a:normAutofit/>
          </a:bodyPr>
          <a:lstStyle/>
          <a:p>
            <a:pPr algn="just"/>
            <a:r>
              <a:rPr lang="en-US" b="1" dirty="0">
                <a:latin typeface="Times New Roman" panose="02020603050405020304" pitchFamily="18" charset="0"/>
                <a:cs typeface="Times New Roman" panose="02020603050405020304" pitchFamily="18" charset="0"/>
              </a:rPr>
              <a:t>e-Campus Activation and Limit Definition</a:t>
            </a:r>
            <a:r>
              <a:rPr lang="tr-TR" b="1" dirty="0">
                <a:latin typeface="Times New Roman" panose="02020603050405020304" pitchFamily="18" charset="0"/>
                <a:cs typeface="Times New Roman" panose="02020603050405020304" pitchFamily="18" charset="0"/>
              </a:rPr>
              <a:t>:</a:t>
            </a:r>
          </a:p>
          <a:p>
            <a:pPr algn="just"/>
            <a:endParaRPr lang="tr-TR" b="1" dirty="0">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a:latin typeface="Times New Roman" panose="02020603050405020304" pitchFamily="18" charset="0"/>
                <a:cs typeface="Times New Roman" panose="02020603050405020304" pitchFamily="18" charset="0"/>
              </a:rPr>
              <a:t>Select "Mobile Payment Settings" under the “PAY” menu.</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Select the "E-Campus Activation" section. You can view your registered digital card in this section.</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You can proceed with the process and complete it by selecting the "Set Limit" button.</a:t>
            </a:r>
            <a:endParaRPr lang="tr-TR"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During the activation process, a payment method will be defined. You may designate your </a:t>
            </a:r>
            <a:r>
              <a:rPr lang="en-US" sz="2400" dirty="0" err="1">
                <a:latin typeface="Times New Roman" panose="02020603050405020304" pitchFamily="18" charset="0"/>
                <a:cs typeface="Times New Roman" panose="02020603050405020304" pitchFamily="18" charset="0"/>
              </a:rPr>
              <a:t>Yapı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Kredi</a:t>
            </a:r>
            <a:r>
              <a:rPr lang="en-US" sz="2400" dirty="0">
                <a:latin typeface="Times New Roman" panose="02020603050405020304" pitchFamily="18" charset="0"/>
                <a:cs typeface="Times New Roman" panose="02020603050405020304" pitchFamily="18" charset="0"/>
              </a:rPr>
              <a:t> credit cards, debit cards, or account as a payment method. In order to do so, you must first open a credit card, debit card, or bank account.</a:t>
            </a:r>
            <a:endParaRPr lang="tr-TR" dirty="0">
              <a:latin typeface="Times New Roman" panose="02020603050405020304" pitchFamily="18" charset="0"/>
              <a:cs typeface="Times New Roman" panose="02020603050405020304" pitchFamily="18" charset="0"/>
            </a:endParaRPr>
          </a:p>
        </p:txBody>
      </p:sp>
      <p:pic>
        <p:nvPicPr>
          <p:cNvPr id="8" name="Resim 7" descr="trafik işareti, işaret içeren bir resim&#10;&#10;Açıklama otomatik olarak oluşturuldu">
            <a:extLst>
              <a:ext uri="{FF2B5EF4-FFF2-40B4-BE49-F238E27FC236}">
                <a16:creationId xmlns:a16="http://schemas.microsoft.com/office/drawing/2014/main" id="{C937E2D8-3CE9-5863-DFF2-197A7B5CD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9899" y="5565379"/>
            <a:ext cx="1467802" cy="1223168"/>
          </a:xfrm>
          <a:prstGeom prst="rect">
            <a:avLst/>
          </a:prstGeom>
        </p:spPr>
      </p:pic>
    </p:spTree>
    <p:extLst>
      <p:ext uri="{BB962C8B-B14F-4D97-AF65-F5344CB8AC3E}">
        <p14:creationId xmlns:p14="http://schemas.microsoft.com/office/powerpoint/2010/main" val="382749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6E7194-88AE-DABE-7911-06A24E478663}"/>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is the payment process carried out?</a:t>
            </a:r>
            <a:endParaRPr lang="tr-TR" dirty="0"/>
          </a:p>
        </p:txBody>
      </p:sp>
      <p:sp>
        <p:nvSpPr>
          <p:cNvPr id="3" name="İçerik Yer Tutucusu 2">
            <a:extLst>
              <a:ext uri="{FF2B5EF4-FFF2-40B4-BE49-F238E27FC236}">
                <a16:creationId xmlns:a16="http://schemas.microsoft.com/office/drawing/2014/main" id="{EA7DF868-B7E8-50EA-05C4-3E40240C9712}"/>
              </a:ext>
            </a:extLst>
          </p:cNvPr>
          <p:cNvSpPr>
            <a:spLocks noGrp="1"/>
          </p:cNvSpPr>
          <p:nvPr>
            <p:ph idx="1"/>
          </p:nvPr>
        </p:nvSpPr>
        <p:spPr>
          <a:xfrm>
            <a:off x="731520" y="1069848"/>
            <a:ext cx="10122408" cy="5632704"/>
          </a:xfrm>
        </p:spPr>
        <p:txBody>
          <a:bodyPr>
            <a:normAutofit fontScale="25000" lnSpcReduction="2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payment transaction can be carried out using two different methods</a:t>
            </a:r>
            <a:r>
              <a:rPr kumimoji="0" lang="tr-TR"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 can complete your payment using the contactless feature of your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Yapı</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Kredi</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card. To pass through the turnstile using the contactless feature of your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Yapı</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Kredi</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card, simply hold your card near the card reader located on the turnstile. If there is sufficient balance, the contactless payment will be processed, and you will be allowed to proceed through the turnstile.</a:t>
            </a:r>
            <a:endParaRPr kumimoji="0" lang="tr-TR"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None/>
              <a:tabLst/>
              <a:defRPr/>
            </a:pPr>
            <a:endParaRPr lang="tr-TR" sz="96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buNone/>
            </a:pPr>
            <a:r>
              <a:rPr lang="tr-TR" sz="9600" dirty="0">
                <a:latin typeface="Times New Roman" panose="02020603050405020304" pitchFamily="18" charset="0"/>
                <a:cs typeface="Times New Roman" panose="02020603050405020304" pitchFamily="18" charset="0"/>
              </a:rPr>
              <a:t>                                                                                       </a:t>
            </a:r>
          </a:p>
          <a:p>
            <a:pPr marL="0" indent="0">
              <a:buNone/>
            </a:pPr>
            <a:r>
              <a:rPr lang="tr-TR" sz="9600" dirty="0">
                <a:latin typeface="Times New Roman" panose="02020603050405020304" pitchFamily="18" charset="0"/>
                <a:cs typeface="Times New Roman" panose="02020603050405020304" pitchFamily="18" charset="0"/>
              </a:rPr>
              <a:t>                                                  </a:t>
            </a:r>
          </a:p>
          <a:p>
            <a:pPr marL="0" indent="0">
              <a:buNone/>
            </a:pPr>
            <a:r>
              <a:rPr lang="tr-TR" sz="9600" dirty="0">
                <a:solidFill>
                  <a:prstClr val="black"/>
                </a:solidFill>
                <a:latin typeface="Times New Roman" panose="02020603050405020304" pitchFamily="18" charset="0"/>
                <a:cs typeface="Times New Roman" panose="02020603050405020304" pitchFamily="18" charset="0"/>
              </a:rPr>
              <a:t>                                                           </a:t>
            </a:r>
            <a:r>
              <a:rPr kumimoji="0" lang="tr-TR"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VEYA </a:t>
            </a:r>
          </a:p>
          <a:p>
            <a:pPr marL="0" indent="0">
              <a:buNone/>
            </a:pPr>
            <a:endParaRPr kumimoji="0" lang="tr-TR"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None/>
              <a:tabLst/>
              <a:defRPr/>
            </a:pPr>
            <a:r>
              <a:rPr lang="tr-TR" sz="9600" b="1" noProof="0" dirty="0">
                <a:latin typeface="Times New Roman" panose="02020603050405020304" pitchFamily="18" charset="0"/>
                <a:cs typeface="Times New Roman" panose="02020603050405020304" pitchFamily="18" charset="0"/>
              </a:rPr>
              <a:t>2. </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Open the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Yapı</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Kredi</a:t>
            </a: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Mobile or World Mobile application. After tapping the “PAY” button, select the “Pay with QR Code” option. </a:t>
            </a:r>
            <a:r>
              <a:rPr kumimoji="0" lang="en-US" sz="9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Scan the QR code on the turnstile using the camera that opens.</a:t>
            </a:r>
            <a:endParaRPr lang="tr-TR" sz="9600" dirty="0">
              <a:latin typeface="Times New Roman" panose="02020603050405020304" pitchFamily="18" charset="0"/>
              <a:cs typeface="Times New Roman" panose="02020603050405020304" pitchFamily="18" charset="0"/>
            </a:endParaRPr>
          </a:p>
          <a:p>
            <a:endParaRPr lang="tr-TR" dirty="0"/>
          </a:p>
        </p:txBody>
      </p:sp>
      <p:pic>
        <p:nvPicPr>
          <p:cNvPr id="4" name="Resim 3">
            <a:extLst>
              <a:ext uri="{FF2B5EF4-FFF2-40B4-BE49-F238E27FC236}">
                <a16:creationId xmlns:a16="http://schemas.microsoft.com/office/drawing/2014/main" id="{CD752B39-5320-946C-74B0-20A2A167F1B0}"/>
              </a:ext>
            </a:extLst>
          </p:cNvPr>
          <p:cNvPicPr>
            <a:picLocks noChangeAspect="1"/>
          </p:cNvPicPr>
          <p:nvPr/>
        </p:nvPicPr>
        <p:blipFill>
          <a:blip r:embed="rId2"/>
          <a:stretch>
            <a:fillRect/>
          </a:stretch>
        </p:blipFill>
        <p:spPr>
          <a:xfrm>
            <a:off x="4683156" y="3223418"/>
            <a:ext cx="2219136" cy="1325564"/>
          </a:xfrm>
          <a:prstGeom prst="rect">
            <a:avLst/>
          </a:prstGeom>
        </p:spPr>
      </p:pic>
      <p:pic>
        <p:nvPicPr>
          <p:cNvPr id="5" name="Resim 4" descr="trafik işareti, işaret içeren bir resim&#10;&#10;Açıklama otomatik olarak oluşturuldu">
            <a:extLst>
              <a:ext uri="{FF2B5EF4-FFF2-40B4-BE49-F238E27FC236}">
                <a16:creationId xmlns:a16="http://schemas.microsoft.com/office/drawing/2014/main" id="{91527999-6E83-E0C4-90FD-DE4A977FC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374" y="5663407"/>
            <a:ext cx="1124903" cy="937419"/>
          </a:xfrm>
          <a:prstGeom prst="rect">
            <a:avLst/>
          </a:prstGeom>
        </p:spPr>
      </p:pic>
    </p:spTree>
    <p:extLst>
      <p:ext uri="{BB962C8B-B14F-4D97-AF65-F5344CB8AC3E}">
        <p14:creationId xmlns:p14="http://schemas.microsoft.com/office/powerpoint/2010/main" val="405021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41A634FE-7A02-5219-8F16-95E74B23E317}"/>
              </a:ext>
            </a:extLst>
          </p:cNvPr>
          <p:cNvSpPr>
            <a:spLocks noGrp="1"/>
          </p:cNvSpPr>
          <p:nvPr>
            <p:ph idx="1"/>
          </p:nvPr>
        </p:nvSpPr>
        <p:spPr>
          <a:xfrm>
            <a:off x="838200" y="356616"/>
            <a:ext cx="10515600" cy="5820347"/>
          </a:xfrm>
        </p:spPr>
        <p:txBody>
          <a:bodyPr>
            <a:normAutofit/>
          </a:bodyPr>
          <a:lstStyle/>
          <a:p>
            <a:pPr marL="0" indent="0" algn="just">
              <a:buNone/>
            </a:pPr>
            <a:endParaRPr lang="tr-TR" sz="2400" b="1" dirty="0">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Click here for detailed information regarding the activation process!</a:t>
            </a:r>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E-Campus Usage Steps</a:t>
            </a:r>
            <a:r>
              <a:rPr lang="tr-TR" sz="2400"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E-Campus Information Document</a:t>
            </a:r>
            <a:r>
              <a:rPr lang="tr-TR" sz="2400"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r>
              <a:rPr lang="tr-TR" sz="2400" dirty="0">
                <a:solidFill>
                  <a:srgbClr val="FF0000"/>
                </a:solidFill>
                <a:latin typeface="Times New Roman" panose="02020603050405020304" pitchFamily="18" charset="0"/>
                <a:cs typeface="Times New Roman" panose="02020603050405020304" pitchFamily="18" charset="0"/>
              </a:rPr>
              <a:t> </a:t>
            </a:r>
          </a:p>
        </p:txBody>
      </p:sp>
      <p:sp>
        <p:nvSpPr>
          <p:cNvPr id="5" name="Metin kutusu 4">
            <a:extLst>
              <a:ext uri="{FF2B5EF4-FFF2-40B4-BE49-F238E27FC236}">
                <a16:creationId xmlns:a16="http://schemas.microsoft.com/office/drawing/2014/main" id="{53A82007-6E88-21F7-A43F-BB4087318D94}"/>
              </a:ext>
            </a:extLst>
          </p:cNvPr>
          <p:cNvSpPr txBox="1"/>
          <p:nvPr/>
        </p:nvSpPr>
        <p:spPr>
          <a:xfrm>
            <a:off x="3048000" y="5269707"/>
            <a:ext cx="6096000" cy="830997"/>
          </a:xfrm>
          <a:prstGeom prst="rect">
            <a:avLst/>
          </a:prstGeom>
          <a:noFill/>
        </p:spPr>
        <p:txBody>
          <a:bodyPr wrap="square">
            <a:spAutoFit/>
          </a:bodyPr>
          <a:lstStyle/>
          <a:p>
            <a:pPr algn="ctr">
              <a:buNone/>
            </a:pPr>
            <a:r>
              <a:rPr lang="en-US" sz="2400" b="1" i="0" dirty="0">
                <a:solidFill>
                  <a:srgbClr val="003366"/>
                </a:solidFill>
                <a:effectLst/>
                <a:highlight>
                  <a:srgbClr val="FFFF00"/>
                </a:highlight>
                <a:latin typeface="Times New Roman" panose="02020603050405020304" pitchFamily="18" charset="0"/>
                <a:cs typeface="Times New Roman" panose="02020603050405020304" pitchFamily="18" charset="0"/>
              </a:rPr>
              <a:t>You will not be able to make a payment if your digital card has no available balance.</a:t>
            </a:r>
            <a:endParaRPr lang="tr-TR" sz="2400" b="0" i="0" dirty="0">
              <a:solidFill>
                <a:srgbClr val="003366"/>
              </a:solidFill>
              <a:effectLst/>
              <a:highlight>
                <a:srgbClr val="FFFF00"/>
              </a:highlight>
              <a:latin typeface="Times New Roman" panose="02020603050405020304" pitchFamily="18" charset="0"/>
              <a:cs typeface="Times New Roman" panose="02020603050405020304" pitchFamily="18" charset="0"/>
            </a:endParaRPr>
          </a:p>
        </p:txBody>
      </p:sp>
      <p:pic>
        <p:nvPicPr>
          <p:cNvPr id="6" name="Resim 5" descr="trafik işareti, işaret içeren bir resim&#10;&#10;Açıklama otomatik olarak oluşturuldu">
            <a:extLst>
              <a:ext uri="{FF2B5EF4-FFF2-40B4-BE49-F238E27FC236}">
                <a16:creationId xmlns:a16="http://schemas.microsoft.com/office/drawing/2014/main" id="{58CB1C0D-7F73-6473-B35A-A233F393A7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8936" y="5269707"/>
            <a:ext cx="1467802" cy="1223168"/>
          </a:xfrm>
          <a:prstGeom prst="rect">
            <a:avLst/>
          </a:prstGeom>
        </p:spPr>
      </p:pic>
    </p:spTree>
    <p:extLst>
      <p:ext uri="{BB962C8B-B14F-4D97-AF65-F5344CB8AC3E}">
        <p14:creationId xmlns:p14="http://schemas.microsoft.com/office/powerpoint/2010/main" val="23015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B0F0C-E23E-9C3F-0EBA-5275EDF13BE2}"/>
              </a:ext>
            </a:extLst>
          </p:cNvPr>
          <p:cNvSpPr>
            <a:spLocks noGrp="1"/>
          </p:cNvSpPr>
          <p:nvPr>
            <p:ph type="title"/>
          </p:nvPr>
        </p:nvSpPr>
        <p:spPr/>
        <p:txBody>
          <a:bodyPr>
            <a:normAutofit/>
          </a:bodyPr>
          <a:lstStyle/>
          <a:p>
            <a:pPr algn="ctr"/>
            <a:r>
              <a:rPr lang="en-US" sz="2400" b="1" kern="100" dirty="0">
                <a:effectLst/>
                <a:latin typeface="Times New Roman" panose="02020603050405020304" pitchFamily="18" charset="0"/>
                <a:ea typeface="Aptos" panose="020B0004020202020204" pitchFamily="34" charset="0"/>
                <a:cs typeface="Arial" panose="020B0604020202020204" pitchFamily="34" charset="0"/>
              </a:rPr>
              <a:t>INFORMATION ON SOCIAL LIFE HOUSING AND INFRASTRUCTURE SERVICES HOUSING, RENTING AND ACQUIRING PROPERTY IN T</a:t>
            </a:r>
            <a:r>
              <a:rPr lang="tr-TR" sz="2400" b="1" kern="100" dirty="0">
                <a:latin typeface="Times New Roman" panose="02020603050405020304" pitchFamily="18" charset="0"/>
                <a:ea typeface="Aptos" panose="020B0004020202020204" pitchFamily="34" charset="0"/>
                <a:cs typeface="Arial" panose="020B0604020202020204" pitchFamily="34" charset="0"/>
              </a:rPr>
              <a:t>Ü</a:t>
            </a:r>
            <a:r>
              <a:rPr lang="en-US" sz="2400" b="1" kern="100" dirty="0">
                <a:effectLst/>
                <a:latin typeface="Times New Roman" panose="02020603050405020304" pitchFamily="18" charset="0"/>
                <a:ea typeface="Aptos" panose="020B0004020202020204" pitchFamily="34" charset="0"/>
                <a:cs typeface="Arial" panose="020B0604020202020204" pitchFamily="34" charset="0"/>
              </a:rPr>
              <a:t>RK</a:t>
            </a:r>
            <a:r>
              <a:rPr lang="tr-TR" sz="2400" b="1" kern="100" dirty="0">
                <a:latin typeface="Times New Roman" panose="02020603050405020304" pitchFamily="18" charset="0"/>
                <a:ea typeface="Aptos" panose="020B0004020202020204" pitchFamily="34" charset="0"/>
                <a:cs typeface="Arial" panose="020B0604020202020204" pitchFamily="34" charset="0"/>
              </a:rPr>
              <a:t>İYE</a:t>
            </a:r>
            <a:endParaRPr lang="tr-TR" sz="5400" dirty="0"/>
          </a:p>
        </p:txBody>
      </p:sp>
      <p:sp>
        <p:nvSpPr>
          <p:cNvPr id="3" name="İçerik Yer Tutucusu 2">
            <a:extLst>
              <a:ext uri="{FF2B5EF4-FFF2-40B4-BE49-F238E27FC236}">
                <a16:creationId xmlns:a16="http://schemas.microsoft.com/office/drawing/2014/main" id="{C1A366B4-ABA1-238B-5313-909C50EA4D63}"/>
              </a:ext>
            </a:extLst>
          </p:cNvPr>
          <p:cNvSpPr>
            <a:spLocks noGrp="1"/>
          </p:cNvSpPr>
          <p:nvPr>
            <p:ph idx="1"/>
          </p:nvPr>
        </p:nvSpPr>
        <p:spPr/>
        <p:txBody>
          <a:bodyPr>
            <a:normAutofit/>
          </a:bodyPr>
          <a:lstStyle/>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-In T</a:t>
            </a:r>
            <a:r>
              <a:rPr lang="tr-TR" sz="2400" kern="100" dirty="0">
                <a:effectLst/>
                <a:latin typeface="Times New Roman" panose="02020603050405020304" pitchFamily="18" charset="0"/>
                <a:ea typeface="Aptos" panose="020B0004020202020204" pitchFamily="34" charset="0"/>
                <a:cs typeface="Arial" panose="020B0604020202020204" pitchFamily="34" charset="0"/>
              </a:rPr>
              <a:t>ü</a:t>
            </a:r>
            <a:r>
              <a:rPr lang="en-US" sz="2400" kern="100" dirty="0" err="1">
                <a:effectLst/>
                <a:latin typeface="Times New Roman" panose="02020603050405020304" pitchFamily="18" charset="0"/>
                <a:ea typeface="Aptos" panose="020B0004020202020204" pitchFamily="34" charset="0"/>
                <a:cs typeface="Arial" panose="020B0604020202020204" pitchFamily="34" charset="0"/>
              </a:rPr>
              <a:t>rk</a:t>
            </a:r>
            <a:r>
              <a:rPr lang="tr-TR" sz="2400" kern="100" dirty="0">
                <a:latin typeface="Times New Roman" panose="02020603050405020304" pitchFamily="18" charset="0"/>
                <a:ea typeface="Aptos" panose="020B0004020202020204" pitchFamily="34" charset="0"/>
                <a:cs typeface="Arial" panose="020B0604020202020204" pitchFamily="34" charset="0"/>
              </a:rPr>
              <a:t>iye</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as in many countries, you can buy or rent a house. According to the Constitution, the dwelling is inviolable and no one may enter it without permission. The exception to this is for security reasons or with a court order.</a:t>
            </a: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When settling in a dwelling, you must have a subscription for electricity, water, optional natural gas and telephone connections. For this you have to do it personally in your own name.</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7177F81-8D01-AB26-8FAB-5BB779559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42320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37366-F705-3323-2B57-38A126EC642E}"/>
              </a:ext>
            </a:extLst>
          </p:cNvPr>
          <p:cNvSpPr>
            <a:spLocks noGrp="1"/>
          </p:cNvSpPr>
          <p:nvPr>
            <p:ph type="title"/>
          </p:nvPr>
        </p:nvSpPr>
        <p:spPr>
          <a:xfrm>
            <a:off x="1666270" y="676276"/>
            <a:ext cx="9601287" cy="590550"/>
          </a:xfrm>
        </p:spPr>
        <p:txBody>
          <a:bodyPr>
            <a:normAutofit fontScale="90000"/>
          </a:bodyPr>
          <a:lstStyle/>
          <a:p>
            <a:pPr algn="l"/>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HOUSING RENTAL AND PROPERTY OWNERSHIP IN T</a:t>
            </a:r>
            <a:r>
              <a:rPr lang="tr-TR" sz="2800" b="1" kern="100" dirty="0">
                <a:effectLst/>
                <a:latin typeface="Times New Roman" panose="02020603050405020304" pitchFamily="18" charset="0"/>
                <a:ea typeface="Aptos" panose="020B0004020202020204" pitchFamily="34" charset="0"/>
                <a:cs typeface="Times New Roman" panose="02020603050405020304" pitchFamily="18" charset="0"/>
              </a:rPr>
              <a:t>ÜRKİYE</a:t>
            </a:r>
            <a:endParaRPr lang="tr-TR" sz="2800" dirty="0">
              <a:effectLst/>
            </a:endParaRPr>
          </a:p>
        </p:txBody>
      </p:sp>
      <p:sp>
        <p:nvSpPr>
          <p:cNvPr id="3" name="İçerik Yer Tutucusu 2">
            <a:extLst>
              <a:ext uri="{FF2B5EF4-FFF2-40B4-BE49-F238E27FC236}">
                <a16:creationId xmlns:a16="http://schemas.microsoft.com/office/drawing/2014/main" id="{AC437540-A85C-FE1D-15D2-13E2556E0C64}"/>
              </a:ext>
            </a:extLst>
          </p:cNvPr>
          <p:cNvSpPr>
            <a:spLocks noGrp="1"/>
          </p:cNvSpPr>
          <p:nvPr>
            <p:ph idx="1"/>
          </p:nvPr>
        </p:nvSpPr>
        <p:spPr>
          <a:xfrm>
            <a:off x="913795" y="2096064"/>
            <a:ext cx="10353762" cy="4152336"/>
          </a:xfrm>
        </p:spPr>
        <p:txBody>
          <a:bodyPr>
            <a:noAutofit/>
          </a:bodyPr>
          <a:lstStyle/>
          <a:p>
            <a:pPr algn="just">
              <a:lnSpc>
                <a:spcPct val="15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place where people reside for the purpose of staying permanently is called a residence / settlement (domicile). Everyone, including foreigners living in T</a:t>
            </a:r>
            <a:r>
              <a:rPr lang="tr-TR" sz="2400" kern="100" dirty="0">
                <a:latin typeface="Times New Roman" panose="02020603050405020304" pitchFamily="18" charset="0"/>
                <a:ea typeface="Aptos" panose="020B0004020202020204" pitchFamily="34" charset="0"/>
                <a:cs typeface="Times New Roman" panose="02020603050405020304" pitchFamily="18" charset="0"/>
              </a:rPr>
              <a:t>ü</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rk</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must have a residence / dwelling registered in the address system. According to the laws in T</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no one can enter the dwelling / settlement without the permission of the resident. They can only be entered for security reasons or with a court order.</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A0A405F-6A6E-1E84-428D-8C7BFAE4E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49725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35630D-D508-A769-CC64-524AD4744044}"/>
              </a:ext>
            </a:extLst>
          </p:cNvPr>
          <p:cNvSpPr>
            <a:spLocks noGrp="1"/>
          </p:cNvSpPr>
          <p:nvPr>
            <p:ph idx="1"/>
          </p:nvPr>
        </p:nvSpPr>
        <p:spPr>
          <a:xfrm>
            <a:off x="919119" y="593655"/>
            <a:ext cx="10353762" cy="2504511"/>
          </a:xfrm>
        </p:spPr>
        <p:txBody>
          <a:bodyPr>
            <a:normAutofit/>
          </a:bodyPr>
          <a:lstStyle/>
          <a:p>
            <a:pPr marL="0" indent="0" algn="ctr">
              <a:buNone/>
            </a:pPr>
            <a:r>
              <a:rPr lang="tr-TR"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House </a:t>
            </a:r>
            <a:r>
              <a:rPr lang="tr-TR" sz="44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a:t>
            </a:r>
            <a:endParaRPr lang="tr-TR"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endParaRPr lang="tr-TR" sz="4400" b="1" dirty="0">
              <a:latin typeface="Times New Roman" panose="02020603050405020304" pitchFamily="18" charset="0"/>
              <a:cs typeface="Times New Roman" panose="02020603050405020304" pitchFamily="18" charset="0"/>
            </a:endParaRPr>
          </a:p>
          <a:p>
            <a:pPr marL="0" indent="0">
              <a:buNone/>
            </a:pPr>
            <a:r>
              <a:rPr lang="tr-TR" sz="4400" b="1" dirty="0">
                <a:latin typeface="Times New Roman" panose="02020603050405020304" pitchFamily="18" charset="0"/>
                <a:cs typeface="Times New Roman" panose="02020603050405020304" pitchFamily="18" charset="0"/>
              </a:rPr>
              <a:t>  </a:t>
            </a:r>
            <a:r>
              <a:rPr lang="tr-TR" sz="4400" b="1" dirty="0" err="1">
                <a:latin typeface="Times New Roman" panose="02020603050405020304" pitchFamily="18" charset="0"/>
                <a:cs typeface="Times New Roman" panose="02020603050405020304" pitchFamily="18" charset="0"/>
              </a:rPr>
              <a:t>Apartment</a:t>
            </a:r>
            <a:r>
              <a:rPr lang="tr-TR" sz="4400" b="1" dirty="0">
                <a:latin typeface="Times New Roman" panose="02020603050405020304" pitchFamily="18" charset="0"/>
                <a:cs typeface="Times New Roman" panose="02020603050405020304" pitchFamily="18" charset="0"/>
              </a:rPr>
              <a:t> 				     </a:t>
            </a:r>
            <a:r>
              <a:rPr lang="tr-TR" sz="4400" b="1" dirty="0" err="1">
                <a:latin typeface="Times New Roman" panose="02020603050405020304" pitchFamily="18" charset="0"/>
                <a:cs typeface="Times New Roman" panose="02020603050405020304" pitchFamily="18" charset="0"/>
              </a:rPr>
              <a:t>Detached</a:t>
            </a:r>
            <a:endParaRPr lang="tr-TR" b="1" dirty="0">
              <a:latin typeface="Times New Roman" panose="02020603050405020304" pitchFamily="18" charset="0"/>
              <a:cs typeface="Times New Roman" panose="02020603050405020304" pitchFamily="18" charset="0"/>
            </a:endParaRPr>
          </a:p>
        </p:txBody>
      </p:sp>
      <p:pic>
        <p:nvPicPr>
          <p:cNvPr id="5" name="Resim 4" descr="View of building with cartoon style architecture">
            <a:extLst>
              <a:ext uri="{FF2B5EF4-FFF2-40B4-BE49-F238E27FC236}">
                <a16:creationId xmlns:a16="http://schemas.microsoft.com/office/drawing/2014/main" id="{97A5E793-A51C-505F-2FFE-B20E35DA4B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982" y="3202813"/>
            <a:ext cx="3628651" cy="3337757"/>
          </a:xfrm>
          <a:prstGeom prst="rect">
            <a:avLst/>
          </a:prstGeom>
          <a:noFill/>
          <a:ln>
            <a:noFill/>
          </a:ln>
        </p:spPr>
      </p:pic>
      <p:pic>
        <p:nvPicPr>
          <p:cNvPr id="6" name="Resim 5" descr="Illustration of house in cross-section">
            <a:extLst>
              <a:ext uri="{FF2B5EF4-FFF2-40B4-BE49-F238E27FC236}">
                <a16:creationId xmlns:a16="http://schemas.microsoft.com/office/drawing/2014/main" id="{9CF4C074-F09F-2A2B-E7F3-FAAC998CD1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657" y="3202813"/>
            <a:ext cx="3628651" cy="2950337"/>
          </a:xfrm>
          <a:prstGeom prst="rect">
            <a:avLst/>
          </a:prstGeom>
          <a:noFill/>
          <a:ln>
            <a:noFill/>
          </a:ln>
        </p:spPr>
      </p:pic>
      <p:cxnSp>
        <p:nvCxnSpPr>
          <p:cNvPr id="4" name="Düz Ok Bağlayıcısı 3">
            <a:extLst>
              <a:ext uri="{FF2B5EF4-FFF2-40B4-BE49-F238E27FC236}">
                <a16:creationId xmlns:a16="http://schemas.microsoft.com/office/drawing/2014/main" id="{BEBD1379-2014-C622-14BB-0068C24B8F03}"/>
              </a:ext>
            </a:extLst>
          </p:cNvPr>
          <p:cNvCxnSpPr/>
          <p:nvPr/>
        </p:nvCxnSpPr>
        <p:spPr>
          <a:xfrm>
            <a:off x="2563307" y="2676525"/>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Düz Ok Bağlayıcısı 6">
            <a:extLst>
              <a:ext uri="{FF2B5EF4-FFF2-40B4-BE49-F238E27FC236}">
                <a16:creationId xmlns:a16="http://schemas.microsoft.com/office/drawing/2014/main" id="{0865D22A-8F89-0EA6-9963-56797C553F47}"/>
              </a:ext>
            </a:extLst>
          </p:cNvPr>
          <p:cNvCxnSpPr/>
          <p:nvPr/>
        </p:nvCxnSpPr>
        <p:spPr>
          <a:xfrm>
            <a:off x="9287957" y="2676524"/>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8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48E8F-C4BA-EBBA-6308-E9AD526A61C8}"/>
              </a:ext>
            </a:extLst>
          </p:cNvPr>
          <p:cNvSpPr>
            <a:spLocks noGrp="1"/>
          </p:cNvSpPr>
          <p:nvPr>
            <p:ph type="title"/>
          </p:nvPr>
        </p:nvSpPr>
        <p:spPr/>
        <p:txBody>
          <a:bodyPr>
            <a:noAutofit/>
          </a:bodyPr>
          <a:lstStyle/>
          <a:p>
            <a:pPr algn="just"/>
            <a:r>
              <a:rPr lang="tr-TR"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Students enrolled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University TÖMER should pay attention to the following points in order to adapt to the society:</a:t>
            </a:r>
            <a:endParaRPr lang="tr-TR" sz="2400" u="sng"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5E6932A9-2C81-5314-7174-B8BB32DCA761}"/>
              </a:ext>
            </a:extLst>
          </p:cNvPr>
          <p:cNvSpPr>
            <a:spLocks noGrp="1"/>
          </p:cNvSpPr>
          <p:nvPr>
            <p:ph idx="1"/>
          </p:nvPr>
        </p:nvSpPr>
        <p:spPr/>
        <p:txBody>
          <a:bodyPr>
            <a:noAutofit/>
          </a:bodyPr>
          <a:lstStyle/>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Apply</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ing</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to official and reliable places to get the information needed,</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 Learning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Turkish at a good level,</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Taking</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the</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necessary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trainings</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a:latin typeface="Times New Roman" panose="02020603050405020304" pitchFamily="18" charset="0"/>
                <a:ea typeface="Aptos" panose="020B0004020202020204" pitchFamily="34" charset="0"/>
                <a:cs typeface="Times New Roman" panose="02020603050405020304" pitchFamily="18" charset="0"/>
              </a:rPr>
              <a:t>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earn</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their own rights and responsibilities and behaving accordingly,</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Being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honest in every statement he/she makes to official institutions and his/her environment,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yeşil, tasarım içeren bir resim&#10;&#10;Açıklama otomatik olarak oluşturuldu">
            <a:extLst>
              <a:ext uri="{FF2B5EF4-FFF2-40B4-BE49-F238E27FC236}">
                <a16:creationId xmlns:a16="http://schemas.microsoft.com/office/drawing/2014/main" id="{47FC9647-2EC2-5947-0A0A-66483D618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200447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B65593-8714-425B-DED0-21F6E03F778A}"/>
              </a:ext>
            </a:extLst>
          </p:cNvPr>
          <p:cNvSpPr>
            <a:spLocks noGrp="1"/>
          </p:cNvSpPr>
          <p:nvPr>
            <p:ph idx="1"/>
          </p:nvPr>
        </p:nvSpPr>
        <p:spPr>
          <a:xfrm>
            <a:off x="838200" y="1253331"/>
            <a:ext cx="10515600" cy="4351338"/>
          </a:xfrm>
        </p:spPr>
        <p:txBody>
          <a:bodyPr>
            <a:normAutofit fontScale="92500"/>
          </a:bodyPr>
          <a:lstStyle/>
          <a:p>
            <a:pPr marL="0" indent="0" algn="ctr">
              <a:lnSpc>
                <a:spcPct val="150000"/>
              </a:lnSpc>
              <a:spcAft>
                <a:spcPts val="800"/>
              </a:spcAft>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Leasing </a:t>
            </a: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Transactions</a:t>
            </a: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Contract</a:t>
            </a: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Transactions</a:t>
            </a:r>
            <a:endParaRPr lang="tr-TR"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as in many other countries, it is possible to live by buying or renting a house. A person who rents a house (residence) or a workplace enters into a lease agreement with the owner (lessor). The other name of this agreement is a contract. The contract secures the rights of both the tenant and the owner.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contract (lease agreement) must be made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writin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g.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signed in duplicate between the tenant and the lessor. One copy of the contract must be in the tenant and the other copy in the landlord.</a:t>
            </a: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3BD21AB2-C0B9-2363-CD11-5205922FC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105" y="5102225"/>
            <a:ext cx="1672590" cy="1393825"/>
          </a:xfrm>
          <a:prstGeom prst="rect">
            <a:avLst/>
          </a:prstGeom>
        </p:spPr>
      </p:pic>
    </p:spTree>
    <p:extLst>
      <p:ext uri="{BB962C8B-B14F-4D97-AF65-F5344CB8AC3E}">
        <p14:creationId xmlns:p14="http://schemas.microsoft.com/office/powerpoint/2010/main" val="148333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E47B60-DED5-6C70-F05C-2884417C8AEF}"/>
              </a:ext>
            </a:extLst>
          </p:cNvPr>
          <p:cNvSpPr>
            <a:spLocks noGrp="1"/>
          </p:cNvSpPr>
          <p:nvPr>
            <p:ph idx="1"/>
          </p:nvPr>
        </p:nvSpPr>
        <p:spPr>
          <a:xfrm>
            <a:off x="838199" y="847725"/>
            <a:ext cx="11077575" cy="5329238"/>
          </a:xfrm>
        </p:spPr>
        <p:txBody>
          <a:bodyPr>
            <a:normAutofit/>
          </a:bodyPr>
          <a:lstStyle/>
          <a:p>
            <a:pPr marL="0" indent="0" algn="just">
              <a:lnSpc>
                <a:spcPct val="150000"/>
              </a:lnSpc>
              <a:spcAft>
                <a:spcPts val="800"/>
              </a:spcAft>
              <a:buNone/>
            </a:pPr>
            <a:r>
              <a:rPr lang="tr-TR" sz="2400" b="1" u="sng" kern="100" dirty="0">
                <a:latin typeface="Times New Roman" panose="02020603050405020304" pitchFamily="18" charset="0"/>
                <a:ea typeface="Aptos" panose="020B0004020202020204" pitchFamily="34" charset="0"/>
                <a:cs typeface="Times New Roman" panose="02020603050405020304" pitchFamily="18" charset="0"/>
              </a:rPr>
              <a:t>ATTENTION!!!</a:t>
            </a:r>
            <a:endParaRPr lang="tr-TR" sz="2400" b="1"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50000"/>
              </a:lnSpc>
              <a:spcAft>
                <a:spcPts val="800"/>
              </a:spcAft>
              <a:buNone/>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information that should be included in the lease agreement is as follows: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Identity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informations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 the parties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Informations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about the rented place (Street, Avenue, Street, Door no.)</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Start date and duration of the Lease Agreement</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Rent price and payment method</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Condition and use of the leased place</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Leased and given fixtures, if any</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BB417436-FF18-2D37-A2A8-55570E897C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descr="Kira kontratı örneği - Kira kontratı nasıl doldurulur? - Emlak Yaşam">
            <a:extLst>
              <a:ext uri="{FF2B5EF4-FFF2-40B4-BE49-F238E27FC236}">
                <a16:creationId xmlns:a16="http://schemas.microsoft.com/office/drawing/2014/main" id="{60C5B0CC-E3A4-1635-8365-8ED26B31AF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0354" y="2150386"/>
            <a:ext cx="3107054" cy="4330234"/>
          </a:xfrm>
          <a:prstGeom prst="rect">
            <a:avLst/>
          </a:prstGeom>
          <a:noFill/>
          <a:ln>
            <a:noFill/>
          </a:ln>
        </p:spPr>
      </p:pic>
    </p:spTree>
    <p:extLst>
      <p:ext uri="{BB962C8B-B14F-4D97-AF65-F5344CB8AC3E}">
        <p14:creationId xmlns:p14="http://schemas.microsoft.com/office/powerpoint/2010/main" val="392998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0B79D3-1F6E-083B-3BBA-3E415D894654}"/>
              </a:ext>
            </a:extLst>
          </p:cNvPr>
          <p:cNvSpPr>
            <a:spLocks noGrp="1"/>
          </p:cNvSpPr>
          <p:nvPr>
            <p:ph idx="1"/>
          </p:nvPr>
        </p:nvSpPr>
        <p:spPr>
          <a:xfrm>
            <a:off x="838200" y="1253331"/>
            <a:ext cx="10515600" cy="4351338"/>
          </a:xfrm>
        </p:spPr>
        <p:txBody>
          <a:bodyPr>
            <a:normAutofit/>
          </a:bodyPr>
          <a:lstStyle/>
          <a:p>
            <a:pPr algn="just">
              <a:lnSpc>
                <a:spcPct val="150000"/>
              </a:lnSpc>
            </a:pPr>
            <a:r>
              <a:rPr lang="en-US" sz="2200" dirty="0">
                <a:effectLst/>
                <a:latin typeface="Times New Roman" panose="02020603050405020304" pitchFamily="18" charset="0"/>
                <a:ea typeface="Aptos" panose="020B0004020202020204" pitchFamily="34" charset="0"/>
              </a:rPr>
              <a:t>The lessor (owner) decides the duration of the lease. When the lease expires, the contract can be renewed for a year. If the tenant does not want to renew the contract, he notifies the owner in writing 15 days before the end date of the contract. If the lease contract is to be renewed, the landlord and the tenant decide together whether there will be a rent increase. Rent cannot be increased randomly. The rate of increase cannot exceed the rate of increase in the producer price index of the previous year. The tenant must pay the rent regularly.</a:t>
            </a:r>
            <a:endParaRPr lang="tr-TR" sz="2200" dirty="0"/>
          </a:p>
        </p:txBody>
      </p:sp>
      <p:pic>
        <p:nvPicPr>
          <p:cNvPr id="2" name="Resim 1" descr="trafik işareti, işaret içeren bir resim&#10;&#10;Açıklama otomatik olarak oluşturuldu">
            <a:extLst>
              <a:ext uri="{FF2B5EF4-FFF2-40B4-BE49-F238E27FC236}">
                <a16:creationId xmlns:a16="http://schemas.microsoft.com/office/drawing/2014/main" id="{20878DAF-9251-C9D7-4D17-07F5ABC23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328260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A4C9EC-C75C-B70E-6CE5-F9C3926DFEF3}"/>
              </a:ext>
            </a:extLst>
          </p:cNvPr>
          <p:cNvSpPr>
            <a:spLocks noGrp="1"/>
          </p:cNvSpPr>
          <p:nvPr>
            <p:ph idx="1"/>
          </p:nvPr>
        </p:nvSpPr>
        <p:spPr>
          <a:xfrm>
            <a:off x="838200" y="1253331"/>
            <a:ext cx="10515600" cy="4351338"/>
          </a:xfrm>
        </p:spPr>
        <p:txBody>
          <a:bodyPr/>
          <a:lstStyle/>
          <a:p>
            <a:pPr algn="just">
              <a:lnSpc>
                <a:spcPct val="150000"/>
              </a:lnSpc>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tenant must receive a receipt or a signed document of payment. If the tenant does not pay the rent for two or more months in a year, the landlord has the right to apply to the court to evict the tenant. The landlord cannot force the tenant to leave the property without a court order. The landlord cannot enter the house without the tenant's permission. However, he/she may enter with the tenant's permission at a time to be agreed in advance with the tenant regarding the maintenance and repair of the house, shop. In leasing transactions, care should be taken whether the leased property has been rented to other persons before.</a:t>
            </a: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FE4033D9-7FB7-25B7-6519-BB866ED22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252856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9FCA54-B5D2-4ED1-BEC4-EDE90145389B}"/>
              </a:ext>
            </a:extLst>
          </p:cNvPr>
          <p:cNvSpPr>
            <a:spLocks noGrp="1"/>
          </p:cNvSpPr>
          <p:nvPr>
            <p:ph idx="1"/>
          </p:nvPr>
        </p:nvSpPr>
        <p:spPr/>
        <p:txBody>
          <a:bodyPr>
            <a:normAutofit/>
          </a:bodyPr>
          <a:lstStyle/>
          <a:p>
            <a:pPr marL="0" indent="0" algn="just">
              <a:lnSpc>
                <a:spcPct val="150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Subscription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Transactions</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compulsory to obtain a subscription for electricity, water, and optionally natural gas and telephone connections when settling in a residence or workplace. Everyone who moves into a new residence, whether by buying or renting, does these works personally or by power of attorney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142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F92C8D-EBB1-8E06-4778-817F4B4354AB}"/>
              </a:ext>
            </a:extLst>
          </p:cNvPr>
          <p:cNvSpPr>
            <a:spLocks noGrp="1"/>
          </p:cNvSpPr>
          <p:nvPr>
            <p:ph idx="1"/>
          </p:nvPr>
        </p:nvSpPr>
        <p:spPr>
          <a:xfrm>
            <a:off x="838200" y="862805"/>
            <a:ext cx="10515600" cy="5261769"/>
          </a:xfrm>
        </p:spPr>
        <p:txBody>
          <a:bodyPr>
            <a:noAutofit/>
          </a:bodyPr>
          <a:lstStyle/>
          <a:p>
            <a:pPr marL="0" indent="0" algn="ctr">
              <a:buNone/>
            </a:pPr>
            <a:r>
              <a:rPr lang="tr-TR" sz="2400" b="1" dirty="0" err="1">
                <a:latin typeface="Times New Roman" panose="02020603050405020304" pitchFamily="18" charset="0"/>
                <a:cs typeface="Times New Roman" panose="02020603050405020304" pitchFamily="18" charset="0"/>
              </a:rPr>
              <a:t>Electricity</a:t>
            </a:r>
            <a:r>
              <a:rPr lang="tr-TR" sz="2400" b="1" dirty="0">
                <a:latin typeface="Times New Roman" panose="02020603050405020304" pitchFamily="18" charset="0"/>
                <a:cs typeface="Times New Roman" panose="02020603050405020304" pitchFamily="18" charset="0"/>
              </a:rPr>
              <a:t> Application</a:t>
            </a:r>
          </a:p>
          <a:p>
            <a:pPr algn="just">
              <a:lnSpc>
                <a:spcPct val="100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order to connect electricity, it is necessary to apply to an electricity sales and distribution company with the required documents. Electricity subscription transactions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made to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Enerjisa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following documents are requested during the application:</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National identity card (If you are a tenant, T.C. identity number of the landlord)</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Installation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or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meter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serial</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number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Security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fee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With</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DASK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policy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number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order to perform your subscription transactions faster, you can make an appointment online via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Enerjisa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Customer Services Centre Online Transactions or call the Call Centre at 444 4 372.</a:t>
            </a:r>
            <a:endParaRPr lang="tr-TR" sz="2200" dirty="0">
              <a:latin typeface="Times New Roman" panose="02020603050405020304" pitchFamily="18" charset="0"/>
              <a:cs typeface="Times New Roman" panose="02020603050405020304" pitchFamily="18" charset="0"/>
            </a:endParaRPr>
          </a:p>
        </p:txBody>
      </p:sp>
      <p:pic>
        <p:nvPicPr>
          <p:cNvPr id="5" name="Resim 4" descr="Yeni Evde Elektrik Aboneliği Nasıl Açtırılır? | eTaşın Blog">
            <a:extLst>
              <a:ext uri="{FF2B5EF4-FFF2-40B4-BE49-F238E27FC236}">
                <a16:creationId xmlns:a16="http://schemas.microsoft.com/office/drawing/2014/main" id="{7EE93F92-C889-830B-ADF7-E6EB1C5283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0" y="3429000"/>
            <a:ext cx="2743200" cy="1800225"/>
          </a:xfrm>
          <a:prstGeom prst="rect">
            <a:avLst/>
          </a:prstGeom>
          <a:noFill/>
          <a:ln>
            <a:noFill/>
          </a:ln>
        </p:spPr>
      </p:pic>
    </p:spTree>
    <p:extLst>
      <p:ext uri="{BB962C8B-B14F-4D97-AF65-F5344CB8AC3E}">
        <p14:creationId xmlns:p14="http://schemas.microsoft.com/office/powerpoint/2010/main" val="197312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BD773F-6B80-8471-67EA-1A50415F19DE}"/>
              </a:ext>
            </a:extLst>
          </p:cNvPr>
          <p:cNvSpPr>
            <a:spLocks noGrp="1"/>
          </p:cNvSpPr>
          <p:nvPr>
            <p:ph idx="1"/>
          </p:nvPr>
        </p:nvSpPr>
        <p:spPr>
          <a:xfrm>
            <a:off x="838200" y="1854200"/>
            <a:ext cx="10515600" cy="4351338"/>
          </a:xfrm>
        </p:spPr>
        <p:txBody>
          <a:bodyPr/>
          <a:lstStyle/>
          <a:p>
            <a:pPr marL="0" indent="0">
              <a:buNone/>
            </a:pPr>
            <a:endParaRPr lang="tr-TR" sz="24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tr-TR" sz="2400" b="1" kern="100" dirty="0" err="1">
                <a:latin typeface="Times New Roman" panose="02020603050405020304" pitchFamily="18" charset="0"/>
                <a:ea typeface="Aptos" panose="020B0004020202020204" pitchFamily="34" charset="0"/>
                <a:cs typeface="Times New Roman" panose="02020603050405020304" pitchFamily="18" charset="0"/>
              </a:rPr>
              <a:t>Water</a:t>
            </a:r>
            <a:r>
              <a:rPr lang="tr-TR" sz="2400" b="1" kern="100" dirty="0">
                <a:latin typeface="Times New Roman" panose="02020603050405020304" pitchFamily="18" charset="0"/>
                <a:ea typeface="Aptos" panose="020B0004020202020204" pitchFamily="34" charset="0"/>
                <a:cs typeface="Times New Roman" panose="02020603050405020304" pitchFamily="18" charset="0"/>
              </a:rPr>
              <a:t> Application</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Those living in the metropolitan municipality should apply to the metropolitan municipality, and those living in other settlements should apply to the water and sewerage services directorates of the relevant municipality.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Karabuk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Water Subscription Transactions are carried out by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Municipality Water and Sewerage Transactions unit with the necessary documents.</a:t>
            </a:r>
            <a:endParaRPr lang="tr-TR" dirty="0"/>
          </a:p>
        </p:txBody>
      </p:sp>
      <p:pic>
        <p:nvPicPr>
          <p:cNvPr id="4" name="Resim 3" descr="Su aboneliği nasıl yapılır? Su aboneliği için ne istiyorlar?">
            <a:extLst>
              <a:ext uri="{FF2B5EF4-FFF2-40B4-BE49-F238E27FC236}">
                <a16:creationId xmlns:a16="http://schemas.microsoft.com/office/drawing/2014/main" id="{09A3E263-39EE-6F9B-A243-A58FD3222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661987"/>
            <a:ext cx="3454400" cy="1729740"/>
          </a:xfrm>
          <a:prstGeom prst="rect">
            <a:avLst/>
          </a:prstGeom>
          <a:noFill/>
          <a:ln>
            <a:noFill/>
          </a:ln>
        </p:spPr>
      </p:pic>
    </p:spTree>
    <p:extLst>
      <p:ext uri="{BB962C8B-B14F-4D97-AF65-F5344CB8AC3E}">
        <p14:creationId xmlns:p14="http://schemas.microsoft.com/office/powerpoint/2010/main" val="56799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0B4032-C429-3B76-98BD-933ABC569817}"/>
              </a:ext>
            </a:extLst>
          </p:cNvPr>
          <p:cNvSpPr>
            <a:spLocks noGrp="1"/>
          </p:cNvSpPr>
          <p:nvPr>
            <p:ph idx="1"/>
          </p:nvPr>
        </p:nvSpPr>
        <p:spPr/>
        <p:txBody>
          <a:bodyPr/>
          <a:lstStyle/>
          <a:p>
            <a:pPr marL="0" indent="0" algn="ctr">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Natural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Gas</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Application</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Natural gas distribution service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carried out by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KarGaz</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order to obtain an individual subscription, the homeowner can apply with a photocopy of the identity card and title deed, and the tenant can apply with a photocopy of one of the documents showing that they benefit from the lease contract, electricity, water and environmental cleaning services.</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Doğalgaz Aboneliği Nasıl Başlatılır? Gerekli Evraklar Nelerdir?">
            <a:extLst>
              <a:ext uri="{FF2B5EF4-FFF2-40B4-BE49-F238E27FC236}">
                <a16:creationId xmlns:a16="http://schemas.microsoft.com/office/drawing/2014/main" id="{04A3DD51-D337-569F-6624-0EEED0092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2042" y="499110"/>
            <a:ext cx="3311758" cy="1996440"/>
          </a:xfrm>
          <a:prstGeom prst="rect">
            <a:avLst/>
          </a:prstGeom>
          <a:noFill/>
          <a:ln>
            <a:noFill/>
          </a:ln>
        </p:spPr>
      </p:pic>
    </p:spTree>
    <p:extLst>
      <p:ext uri="{BB962C8B-B14F-4D97-AF65-F5344CB8AC3E}">
        <p14:creationId xmlns:p14="http://schemas.microsoft.com/office/powerpoint/2010/main" val="164571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199F48-D940-A9EC-401A-457B07D80ABF}"/>
              </a:ext>
            </a:extLst>
          </p:cNvPr>
          <p:cNvSpPr>
            <a:spLocks noGrp="1"/>
          </p:cNvSpPr>
          <p:nvPr>
            <p:ph idx="1"/>
          </p:nvPr>
        </p:nvSpPr>
        <p:spPr>
          <a:xfrm>
            <a:off x="838200" y="892175"/>
            <a:ext cx="10515600" cy="4351338"/>
          </a:xfrm>
        </p:spPr>
        <p:txBody>
          <a:bodyPr/>
          <a:lstStyle/>
          <a:p>
            <a:pPr marL="0" indent="0">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Telephone, Cable Broadcasting, Internet Application</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Applications for telephone and internet connection to homes are made to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Türk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Telekom regional directorates. During the application, it is sufficient to show the foreigner identity document or a photocopy of it to the official.</a:t>
            </a:r>
            <a:endParaRPr lang="tr-TR" dirty="0"/>
          </a:p>
        </p:txBody>
      </p:sp>
      <p:pic>
        <p:nvPicPr>
          <p:cNvPr id="4" name="Resim 3" descr="Türk Telekom abone sayısı ve geliri! (2023) - ShiftDelete.Net">
            <a:extLst>
              <a:ext uri="{FF2B5EF4-FFF2-40B4-BE49-F238E27FC236}">
                <a16:creationId xmlns:a16="http://schemas.microsoft.com/office/drawing/2014/main" id="{84E4A1DC-239D-1BB2-6121-C9ECEE878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3067844"/>
            <a:ext cx="3933825" cy="2202942"/>
          </a:xfrm>
          <a:prstGeom prst="rect">
            <a:avLst/>
          </a:prstGeom>
          <a:noFill/>
          <a:ln>
            <a:noFill/>
          </a:ln>
        </p:spPr>
      </p:pic>
    </p:spTree>
    <p:extLst>
      <p:ext uri="{BB962C8B-B14F-4D97-AF65-F5344CB8AC3E}">
        <p14:creationId xmlns:p14="http://schemas.microsoft.com/office/powerpoint/2010/main" val="196206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7DFD59-93A6-4BDF-B2D9-13D3F9BCD244}"/>
              </a:ext>
            </a:extLst>
          </p:cNvPr>
          <p:cNvSpPr>
            <a:spLocks noGrp="1"/>
          </p:cNvSpPr>
          <p:nvPr>
            <p:ph type="title"/>
          </p:nvPr>
        </p:nvSpPr>
        <p:spPr/>
        <p:txBody>
          <a:bodyPr>
            <a:normAutofit/>
          </a:bodyPr>
          <a:lstStyle/>
          <a:p>
            <a:pPr algn="ctr"/>
            <a:r>
              <a:rPr lang="tr-TR" sz="4000" b="1" kern="100" dirty="0">
                <a:effectLst/>
                <a:latin typeface="Times New Roman" panose="02020603050405020304" pitchFamily="18" charset="0"/>
                <a:ea typeface="Aptos" panose="020B0004020202020204" pitchFamily="34" charset="0"/>
                <a:cs typeface="Times New Roman" panose="02020603050405020304" pitchFamily="18" charset="0"/>
              </a:rPr>
              <a:t>INTERCITY AND INTRA-CITY TRANSPORT</a:t>
            </a:r>
            <a:endParaRPr lang="tr-TR" sz="4000" dirty="0"/>
          </a:p>
        </p:txBody>
      </p:sp>
      <p:pic>
        <p:nvPicPr>
          <p:cNvPr id="4" name="Resim 3" descr="Content">
            <a:extLst>
              <a:ext uri="{FF2B5EF4-FFF2-40B4-BE49-F238E27FC236}">
                <a16:creationId xmlns:a16="http://schemas.microsoft.com/office/drawing/2014/main" id="{DB99E680-E1C1-282D-578D-E1876337F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1857" y="1690688"/>
            <a:ext cx="5328285" cy="4142443"/>
          </a:xfrm>
          <a:prstGeom prst="rect">
            <a:avLst/>
          </a:prstGeom>
          <a:noFill/>
          <a:ln>
            <a:noFill/>
          </a:ln>
        </p:spPr>
      </p:pic>
    </p:spTree>
    <p:extLst>
      <p:ext uri="{BB962C8B-B14F-4D97-AF65-F5344CB8AC3E}">
        <p14:creationId xmlns:p14="http://schemas.microsoft.com/office/powerpoint/2010/main" val="343374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6F8CB1-E887-7AE6-0F2A-E120946AB9F9}"/>
              </a:ext>
            </a:extLst>
          </p:cNvPr>
          <p:cNvSpPr>
            <a:spLocks noGrp="1"/>
          </p:cNvSpPr>
          <p:nvPr>
            <p:ph idx="1"/>
          </p:nvPr>
        </p:nvSpPr>
        <p:spPr>
          <a:xfrm>
            <a:off x="838200" y="1253331"/>
            <a:ext cx="10515600" cy="4351338"/>
          </a:xfrm>
        </p:spPr>
        <p:txBody>
          <a:bodyPr>
            <a:noAutofit/>
          </a:bodyPr>
          <a:lstStyle/>
          <a:p>
            <a:pPr algn="just">
              <a:lnSpc>
                <a:spcPct val="107000"/>
              </a:lnSpc>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Not to offer bribes, gifts and tips to people in the institution,</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S</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ubmit</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ting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documents requested by the institutions for all kinds of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processes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full and on time,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 to give his/her identity card or documents to anyone else, not to use someone else's documents in various services on his/her behalf,</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Complying with the application deadlines,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dirty="0">
                <a:latin typeface="Times New Roman" panose="02020603050405020304" pitchFamily="18" charset="0"/>
                <a:ea typeface="Aptos" panose="020B0004020202020204" pitchFamily="34" charset="0"/>
                <a:cs typeface="Times New Roman" panose="02020603050405020304" pitchFamily="18" charset="0"/>
              </a:rPr>
              <a:t>O</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beying</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the rules of society, stay</a:t>
            </a:r>
            <a:r>
              <a:rPr lang="tr-TR" sz="2400" dirty="0" err="1">
                <a:effectLst/>
                <a:latin typeface="Times New Roman" panose="02020603050405020304" pitchFamily="18" charset="0"/>
                <a:ea typeface="Aptos" panose="020B0004020202020204" pitchFamily="34" charset="0"/>
                <a:cs typeface="Times New Roman" panose="02020603050405020304" pitchFamily="18" charset="0"/>
              </a:rPr>
              <a:t>ing</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away from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behaviours</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that disturb others,</a:t>
            </a:r>
            <a:endParaRPr lang="tr-TR" sz="24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7FD0770F-0C65-5FEC-0A93-C68E85191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1442796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177AA8-7B38-A5DE-A4CE-947CC1A36B30}"/>
              </a:ext>
            </a:extLst>
          </p:cNvPr>
          <p:cNvSpPr>
            <a:spLocks noGrp="1"/>
          </p:cNvSpPr>
          <p:nvPr>
            <p:ph idx="1"/>
          </p:nvPr>
        </p:nvSpPr>
        <p:spPr>
          <a:xfrm>
            <a:off x="1125855" y="533400"/>
            <a:ext cx="9940290" cy="2257425"/>
          </a:xfrm>
        </p:spPr>
        <p:txBody>
          <a:bodyPr>
            <a:normAutofit/>
          </a:bodyPr>
          <a:lstStyle/>
          <a:p>
            <a:pPr marL="0" indent="0" algn="ctr">
              <a:lnSpc>
                <a:spcPct val="150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Domestic</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and</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International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Travelling</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Foreigners in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can travel anywhere in the country. However, persons with temporary and international protection status must have a passport or an official document with them in order to go to another city from the city they are in.</a:t>
            </a:r>
            <a:endParaRPr lang="tr-TR" dirty="0">
              <a:latin typeface="Times New Roman" panose="02020603050405020304" pitchFamily="18" charset="0"/>
              <a:cs typeface="Times New Roman" panose="02020603050405020304" pitchFamily="18" charset="0"/>
            </a:endParaRPr>
          </a:p>
        </p:txBody>
      </p:sp>
      <p:pic>
        <p:nvPicPr>
          <p:cNvPr id="2" name="Resim 1" descr="trafik işareti, işaret içeren bir resim&#10;&#10;Açıklama otomatik olarak oluşturuldu">
            <a:extLst>
              <a:ext uri="{FF2B5EF4-FFF2-40B4-BE49-F238E27FC236}">
                <a16:creationId xmlns:a16="http://schemas.microsoft.com/office/drawing/2014/main" id="{8917ACE7-C1F1-7DA6-E249-2153997CF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315" y="533400"/>
            <a:ext cx="832485" cy="693738"/>
          </a:xfrm>
          <a:prstGeom prst="rect">
            <a:avLst/>
          </a:prstGeom>
        </p:spPr>
      </p:pic>
      <p:sp>
        <p:nvSpPr>
          <p:cNvPr id="7" name="Metin kutusu 6">
            <a:extLst>
              <a:ext uri="{FF2B5EF4-FFF2-40B4-BE49-F238E27FC236}">
                <a16:creationId xmlns:a16="http://schemas.microsoft.com/office/drawing/2014/main" id="{4D341804-796C-820F-09FB-59E1D34D115C}"/>
              </a:ext>
            </a:extLst>
          </p:cNvPr>
          <p:cNvSpPr txBox="1"/>
          <p:nvPr/>
        </p:nvSpPr>
        <p:spPr>
          <a:xfrm>
            <a:off x="1125855" y="2790825"/>
            <a:ext cx="9940290" cy="2548775"/>
          </a:xfrm>
          <a:prstGeom prst="rect">
            <a:avLst/>
          </a:prstGeom>
          <a:noFill/>
        </p:spPr>
        <p:txBody>
          <a:bodyPr wrap="square">
            <a:spAutoFit/>
          </a:bodyPr>
          <a:lstStyle/>
          <a:p>
            <a:pPr algn="ctr">
              <a:lnSpc>
                <a:spcPct val="150000"/>
              </a:lnSpc>
              <a:spcAft>
                <a:spcPts val="800"/>
              </a:spcAft>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General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Traffic</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Information</a:t>
            </a:r>
          </a:p>
          <a:p>
            <a:pPr marL="342900" indent="-342900" algn="just">
              <a:lnSpc>
                <a:spcPct val="150000"/>
              </a:lnSpc>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traffic flows on the right. The left lane can only be used to pass the vehicle in front. Pedestrians should first look to the left and then to the right when crossing the road.  Seat belts must be worn while travelling. It is forbidden to drink and drive. The specified rules must be followed. Otherwise, penal sanctions are applied.</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Işıklı İşaret Cihazı Levhası Nedir Fiyatı Işıklı Trafik İşareti ...">
            <a:extLst>
              <a:ext uri="{FF2B5EF4-FFF2-40B4-BE49-F238E27FC236}">
                <a16:creationId xmlns:a16="http://schemas.microsoft.com/office/drawing/2014/main" id="{1BC096BB-1FDB-183C-354F-3A96A7A75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5404134"/>
            <a:ext cx="1809750" cy="1347408"/>
          </a:xfrm>
          <a:prstGeom prst="rect">
            <a:avLst/>
          </a:prstGeom>
          <a:noFill/>
          <a:ln>
            <a:noFill/>
          </a:ln>
        </p:spPr>
      </p:pic>
      <p:pic>
        <p:nvPicPr>
          <p:cNvPr id="5" name="Resim 4" descr="Yüksek Performans Trafik Levhaları - Asya Trafik">
            <a:extLst>
              <a:ext uri="{FF2B5EF4-FFF2-40B4-BE49-F238E27FC236}">
                <a16:creationId xmlns:a16="http://schemas.microsoft.com/office/drawing/2014/main" id="{7D6BF9FB-0909-EF4A-B125-587B47E6A6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0652" y="5404134"/>
            <a:ext cx="2155493" cy="1347408"/>
          </a:xfrm>
          <a:prstGeom prst="rect">
            <a:avLst/>
          </a:prstGeom>
          <a:noFill/>
          <a:ln>
            <a:noFill/>
          </a:ln>
        </p:spPr>
      </p:pic>
    </p:spTree>
    <p:extLst>
      <p:ext uri="{BB962C8B-B14F-4D97-AF65-F5344CB8AC3E}">
        <p14:creationId xmlns:p14="http://schemas.microsoft.com/office/powerpoint/2010/main" val="1076135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0AB368-EC3C-2ED3-29A4-DF3919FDD85C}"/>
              </a:ext>
            </a:extLst>
          </p:cNvPr>
          <p:cNvSpPr>
            <a:spLocks noGrp="1"/>
          </p:cNvSpPr>
          <p:nvPr>
            <p:ph idx="1"/>
          </p:nvPr>
        </p:nvSpPr>
        <p:spPr>
          <a:xfrm>
            <a:off x="838200" y="1416050"/>
            <a:ext cx="10515600" cy="2228851"/>
          </a:xfrm>
        </p:spPr>
        <p:txBody>
          <a:bodyPr>
            <a:normAutofit fontScale="92500" lnSpcReduction="10000"/>
          </a:bodyPr>
          <a:lstStyle/>
          <a:p>
            <a:pPr marL="0" indent="0" algn="ctr">
              <a:buNone/>
            </a:pP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Public</a:t>
            </a: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 Transport</a:t>
            </a:r>
            <a:endParaRPr lang="tr-TR" sz="2600" dirty="0"/>
          </a:p>
          <a:p>
            <a:pPr algn="just">
              <a:lnSpc>
                <a:spcPct val="150000"/>
              </a:lnSpc>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most common form of public transport in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bus transport between cities and within cities. Travelling by public transport is cheaper and safer. Land transport is widespread in public transport in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Land transport is carried out by buses, intercity trains, high speed trains and minibuses, municipal buses and private public buses in the city.</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Transport In City Poster ">
            <a:extLst>
              <a:ext uri="{FF2B5EF4-FFF2-40B4-BE49-F238E27FC236}">
                <a16:creationId xmlns:a16="http://schemas.microsoft.com/office/drawing/2014/main" id="{D6587C30-576C-1D5D-607B-0DC4F6D8D136}"/>
              </a:ext>
            </a:extLst>
          </p:cNvPr>
          <p:cNvPicPr>
            <a:picLocks noChangeAspect="1"/>
          </p:cNvPicPr>
          <p:nvPr/>
        </p:nvPicPr>
        <p:blipFill rotWithShape="1">
          <a:blip r:embed="rId2">
            <a:extLst>
              <a:ext uri="{28A0092B-C50C-407E-A947-70E740481C1C}">
                <a14:useLocalDpi xmlns:a14="http://schemas.microsoft.com/office/drawing/2010/main" val="0"/>
              </a:ext>
            </a:extLst>
          </a:blip>
          <a:srcRect t="14015" r="-379"/>
          <a:stretch/>
        </p:blipFill>
        <p:spPr bwMode="auto">
          <a:xfrm>
            <a:off x="9039225" y="247649"/>
            <a:ext cx="2174411" cy="1600201"/>
          </a:xfrm>
          <a:prstGeom prst="rect">
            <a:avLst/>
          </a:prstGeom>
          <a:noFill/>
          <a:ln>
            <a:noFill/>
          </a:ln>
          <a:extLst>
            <a:ext uri="{53640926-AAD7-44D8-BBD7-CCE9431645EC}">
              <a14:shadowObscured xmlns:a14="http://schemas.microsoft.com/office/drawing/2010/main"/>
            </a:ext>
          </a:extLst>
        </p:spPr>
      </p:pic>
      <p:sp>
        <p:nvSpPr>
          <p:cNvPr id="2" name="İçerik Yer Tutucusu 2">
            <a:extLst>
              <a:ext uri="{FF2B5EF4-FFF2-40B4-BE49-F238E27FC236}">
                <a16:creationId xmlns:a16="http://schemas.microsoft.com/office/drawing/2014/main" id="{C809A551-68D1-B550-1A6B-2DE1A5730B31}"/>
              </a:ext>
            </a:extLst>
          </p:cNvPr>
          <p:cNvSpPr txBox="1">
            <a:spLocks/>
          </p:cNvSpPr>
          <p:nvPr/>
        </p:nvSpPr>
        <p:spPr>
          <a:xfrm>
            <a:off x="838200" y="3905250"/>
            <a:ext cx="10375436" cy="24955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en-US" b="1" kern="100" dirty="0">
                <a:latin typeface="Times New Roman" panose="02020603050405020304" pitchFamily="18" charset="0"/>
                <a:ea typeface="Aptos" panose="020B0004020202020204" pitchFamily="34" charset="0"/>
                <a:cs typeface="Times New Roman" panose="02020603050405020304" pitchFamily="18" charset="0"/>
              </a:rPr>
              <a:t>Certain Points to Consider While Travelling</a:t>
            </a:r>
            <a:endParaRPr lang="tr-TR"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Do not smoke in public transport and do not take off your shoes. Bags and other personal belongings should be kept for personal safety. Everyone is required to carry an identity document (passport) while travelling in T</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ürkiye</a:t>
            </a:r>
            <a:r>
              <a:rPr lang="en-US" sz="2400" kern="100" dirty="0">
                <a:latin typeface="Times New Roman" panose="02020603050405020304" pitchFamily="18" charset="0"/>
                <a:ea typeface="Aptos" panose="020B0004020202020204" pitchFamily="34" charset="0"/>
                <a:cs typeface="Times New Roman" panose="02020603050405020304" pitchFamily="18" charset="0"/>
              </a:rPr>
              <a:t>.</a:t>
            </a:r>
            <a:endParaRPr lang="tr-TR" dirty="0"/>
          </a:p>
        </p:txBody>
      </p:sp>
      <p:pic>
        <p:nvPicPr>
          <p:cNvPr id="5" name="Resim 4" descr="trafik işareti, işaret içeren bir resim&#10;&#10;Açıklama otomatik olarak oluşturuldu">
            <a:extLst>
              <a:ext uri="{FF2B5EF4-FFF2-40B4-BE49-F238E27FC236}">
                <a16:creationId xmlns:a16="http://schemas.microsoft.com/office/drawing/2014/main" id="{142AC6EB-233C-CFC7-E748-C3B90ACF6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30" y="5707062"/>
            <a:ext cx="832485" cy="693738"/>
          </a:xfrm>
          <a:prstGeom prst="rect">
            <a:avLst/>
          </a:prstGeom>
        </p:spPr>
      </p:pic>
    </p:spTree>
    <p:extLst>
      <p:ext uri="{BB962C8B-B14F-4D97-AF65-F5344CB8AC3E}">
        <p14:creationId xmlns:p14="http://schemas.microsoft.com/office/powerpoint/2010/main" val="389650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A3069D-AD40-8CAB-1623-7858EDF90837}"/>
              </a:ext>
            </a:extLst>
          </p:cNvPr>
          <p:cNvSpPr>
            <a:spLocks noGrp="1"/>
          </p:cNvSpPr>
          <p:nvPr>
            <p:ph type="title"/>
          </p:nvPr>
        </p:nvSpPr>
        <p:spPr>
          <a:xfrm>
            <a:off x="838200" y="365125"/>
            <a:ext cx="10153650" cy="1520825"/>
          </a:xfrm>
        </p:spPr>
        <p:txBody>
          <a:bodyPr>
            <a:normAutofit fontScale="90000"/>
          </a:bodyPr>
          <a:lstStyle/>
          <a:p>
            <a:pPr algn="ctr"/>
            <a:r>
              <a:rPr lang="tr-TR" sz="8000" b="1" kern="100" dirty="0">
                <a:effectLst/>
                <a:latin typeface="Times New Roman" panose="02020603050405020304" pitchFamily="18" charset="0"/>
                <a:ea typeface="Aptos" panose="020B0004020202020204" pitchFamily="34" charset="0"/>
                <a:cs typeface="Times New Roman" panose="02020603050405020304" pitchFamily="18" charset="0"/>
              </a:rPr>
              <a:t>EMERGENCY NUMBERS</a:t>
            </a:r>
            <a:endParaRPr lang="tr-TR" sz="8000" dirty="0"/>
          </a:p>
        </p:txBody>
      </p:sp>
      <p:pic>
        <p:nvPicPr>
          <p:cNvPr id="4" name="İçerik Yer Tutucusu 3" descr="112 Acil Çağrı Merkezi">
            <a:extLst>
              <a:ext uri="{FF2B5EF4-FFF2-40B4-BE49-F238E27FC236}">
                <a16:creationId xmlns:a16="http://schemas.microsoft.com/office/drawing/2014/main" id="{27A4D3E1-8818-5368-6993-462EE0B913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3375" y="2052638"/>
            <a:ext cx="3905250" cy="3905250"/>
          </a:xfrm>
          <a:prstGeom prst="rect">
            <a:avLst/>
          </a:prstGeom>
          <a:noFill/>
          <a:ln>
            <a:noFill/>
          </a:ln>
        </p:spPr>
      </p:pic>
    </p:spTree>
    <p:extLst>
      <p:ext uri="{BB962C8B-B14F-4D97-AF65-F5344CB8AC3E}">
        <p14:creationId xmlns:p14="http://schemas.microsoft.com/office/powerpoint/2010/main" val="174364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8A440-AD95-5670-54E5-34D6F6BBBAA7}"/>
              </a:ext>
            </a:extLst>
          </p:cNvPr>
          <p:cNvSpPr>
            <a:spLocks noGrp="1"/>
          </p:cNvSpPr>
          <p:nvPr>
            <p:ph idx="1"/>
          </p:nvPr>
        </p:nvSpPr>
        <p:spPr>
          <a:xfrm>
            <a:off x="838200" y="988615"/>
            <a:ext cx="10515600" cy="4363673"/>
          </a:xfrm>
        </p:spPr>
        <p:txBody>
          <a:bodyPr>
            <a:noAutofit/>
          </a:bodyPr>
          <a:lstStyle/>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You can call the 112 emergency line for emergencies (heart attack, shortness of breath, drowning, accidents, poisoning, injury and falling from height, fire, etc.) from anywhere in our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country.Calls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to 112 emergency line are free of charge. Callers to emergency call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centres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are automatically located.</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There is also a Foreigners Communication Centre (YİMER) for foreigners in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.You can contact YİMER 157, the Provincial Directorate of Migration Management or law enforcement agencies (police, gendarmerie) to ask for help in all kinds of emergencies that threaten the safety of property and life, such as forced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labour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forced prostitution, human trafficking, unofficial marriages, organ trafficking, migrant smuggling, fraud, forgery, non-payment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labour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wages, theft, extortion.</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İçerik Yer Tutucusu 3" descr="Yabancılar İletişim Merkezi">
            <a:extLst>
              <a:ext uri="{FF2B5EF4-FFF2-40B4-BE49-F238E27FC236}">
                <a16:creationId xmlns:a16="http://schemas.microsoft.com/office/drawing/2014/main" id="{EFC09E10-9B02-C6A8-AEB3-4753E34BE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67512"/>
            <a:ext cx="2414588" cy="811102"/>
          </a:xfrm>
          <a:prstGeom prst="rect">
            <a:avLst/>
          </a:prstGeom>
          <a:noFill/>
          <a:ln>
            <a:noFill/>
          </a:ln>
        </p:spPr>
      </p:pic>
      <p:pic>
        <p:nvPicPr>
          <p:cNvPr id="4" name="İçerik Yer Tutucusu 3" descr="112 Acil Çağrı Merkezi">
            <a:extLst>
              <a:ext uri="{FF2B5EF4-FFF2-40B4-BE49-F238E27FC236}">
                <a16:creationId xmlns:a16="http://schemas.microsoft.com/office/drawing/2014/main" id="{CEBC5928-E995-8CF5-1CDD-6BC4ADC527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5012" y="5352288"/>
            <a:ext cx="1728788" cy="1505712"/>
          </a:xfrm>
          <a:prstGeom prst="rect">
            <a:avLst/>
          </a:prstGeom>
          <a:noFill/>
          <a:ln>
            <a:noFill/>
          </a:ln>
        </p:spPr>
      </p:pic>
    </p:spTree>
    <p:extLst>
      <p:ext uri="{BB962C8B-B14F-4D97-AF65-F5344CB8AC3E}">
        <p14:creationId xmlns:p14="http://schemas.microsoft.com/office/powerpoint/2010/main" val="1955182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Yabancılar İletişim Merkezi">
            <a:extLst>
              <a:ext uri="{FF2B5EF4-FFF2-40B4-BE49-F238E27FC236}">
                <a16:creationId xmlns:a16="http://schemas.microsoft.com/office/drawing/2014/main" id="{F76143F0-5670-689D-C515-9AA4F0708AE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230" y="490538"/>
            <a:ext cx="2471738" cy="830300"/>
          </a:xfrm>
          <a:prstGeom prst="rect">
            <a:avLst/>
          </a:prstGeom>
          <a:noFill/>
          <a:ln>
            <a:noFill/>
          </a:ln>
        </p:spPr>
      </p:pic>
      <p:sp>
        <p:nvSpPr>
          <p:cNvPr id="6" name="Metin kutusu 5">
            <a:extLst>
              <a:ext uri="{FF2B5EF4-FFF2-40B4-BE49-F238E27FC236}">
                <a16:creationId xmlns:a16="http://schemas.microsoft.com/office/drawing/2014/main" id="{A75FA338-190E-5529-1120-3A8C3830A378}"/>
              </a:ext>
            </a:extLst>
          </p:cNvPr>
          <p:cNvSpPr txBox="1"/>
          <p:nvPr/>
        </p:nvSpPr>
        <p:spPr>
          <a:xfrm>
            <a:off x="707230" y="1536815"/>
            <a:ext cx="10777539" cy="1892185"/>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YİMER 157, which serves as an information line between 08:00-18:00 on weekdays, also responds to the questions of foreigners in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within the scope of the legislation of the Directorate of Migration Management such as visa, residence permit, international protection, temporary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protection.YİMER</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provides services in 5 languages (Turkish, English, Russian, Arabic and Persian).</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2">
            <a:extLst>
              <a:ext uri="{FF2B5EF4-FFF2-40B4-BE49-F238E27FC236}">
                <a16:creationId xmlns:a16="http://schemas.microsoft.com/office/drawing/2014/main" id="{172E336C-1C3F-CA9F-CE78-00B76EBC6A74}"/>
              </a:ext>
            </a:extLst>
          </p:cNvPr>
          <p:cNvSpPr txBox="1">
            <a:spLocks/>
          </p:cNvSpPr>
          <p:nvPr/>
        </p:nvSpPr>
        <p:spPr>
          <a:xfrm>
            <a:off x="707230" y="3428999"/>
            <a:ext cx="10777538"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tr-TR" sz="2600" b="1" u="sng"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ATTENTION!!!</a:t>
            </a:r>
          </a:p>
          <a:p>
            <a:pPr algn="just">
              <a:lnSpc>
                <a:spcPct val="150000"/>
              </a:lnSpc>
              <a:spcAft>
                <a:spcPts val="800"/>
              </a:spcAft>
            </a:pPr>
            <a:r>
              <a:rPr lang="en-US" sz="2000" kern="100" dirty="0">
                <a:latin typeface="Times New Roman" panose="02020603050405020304" pitchFamily="18" charset="0"/>
                <a:ea typeface="Aptos" panose="020B0004020202020204" pitchFamily="34" charset="0"/>
                <a:cs typeface="Times New Roman" panose="02020603050405020304" pitchFamily="18" charset="0"/>
              </a:rPr>
              <a:t>For accurate, fast and reliable information, you can reach YIMER 157 from within the country by phone number 157 and from abroad by phone number +90 312 157 11 22. In addition, YİMER 157 can be reached via www.yimer.gov.tr website, Instagram, Twitter, Facebook social media channels, web chat, WhatsApp line +90 312 422 04 00 and @Yimer157bot telegram channel.</a:t>
            </a:r>
            <a:endParaRPr lang="tr-TR" sz="2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791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CA2D92-D24E-3650-2645-2B738C9000DA}"/>
              </a:ext>
            </a:extLst>
          </p:cNvPr>
          <p:cNvSpPr>
            <a:spLocks noGrp="1"/>
          </p:cNvSpPr>
          <p:nvPr>
            <p:ph idx="1"/>
          </p:nvPr>
        </p:nvSpPr>
        <p:spPr>
          <a:xfrm>
            <a:off x="838200" y="911225"/>
            <a:ext cx="10515600" cy="4351338"/>
          </a:xfrm>
        </p:spPr>
        <p:txBody>
          <a:bodyPr/>
          <a:lstStyle/>
          <a:p>
            <a:pPr marL="0" indent="0" algn="ctr">
              <a:buNone/>
            </a:pP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SECURITY FORCES</a:t>
            </a:r>
          </a:p>
          <a:p>
            <a:pPr marL="0" indent="0" algn="ctr">
              <a:buNone/>
            </a:pPr>
            <a:endParaRPr lang="tr-TR"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ctr">
              <a:buNone/>
            </a:pP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pic>
        <p:nvPicPr>
          <p:cNvPr id="4" name="Resim 3" descr="Police people in office and outside flat color icons set">
            <a:extLst>
              <a:ext uri="{FF2B5EF4-FFF2-40B4-BE49-F238E27FC236}">
                <a16:creationId xmlns:a16="http://schemas.microsoft.com/office/drawing/2014/main" id="{D97AFBF7-2EAA-8040-1396-22DF5D5BE4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217" y="4522361"/>
            <a:ext cx="2317566" cy="2317566"/>
          </a:xfrm>
          <a:prstGeom prst="rect">
            <a:avLst/>
          </a:prstGeom>
          <a:noFill/>
          <a:ln>
            <a:noFill/>
          </a:ln>
        </p:spPr>
      </p:pic>
      <p:sp>
        <p:nvSpPr>
          <p:cNvPr id="6" name="Metin kutusu 5">
            <a:extLst>
              <a:ext uri="{FF2B5EF4-FFF2-40B4-BE49-F238E27FC236}">
                <a16:creationId xmlns:a16="http://schemas.microsoft.com/office/drawing/2014/main" id="{FD5E9054-C35A-3E99-C323-70AF9E60CDDD}"/>
              </a:ext>
            </a:extLst>
          </p:cNvPr>
          <p:cNvSpPr txBox="1"/>
          <p:nvPr/>
        </p:nvSpPr>
        <p:spPr>
          <a:xfrm>
            <a:off x="923925" y="1446823"/>
            <a:ext cx="10429875" cy="1426031"/>
          </a:xfrm>
          <a:prstGeom prst="rect">
            <a:avLst/>
          </a:prstGeom>
          <a:noFill/>
        </p:spPr>
        <p:txBody>
          <a:bodyPr wrap="square">
            <a:spAutoFit/>
          </a:bodyPr>
          <a:lstStyle/>
          <a:p>
            <a:pPr marL="342900" indent="-342900" algn="just">
              <a:spcAft>
                <a:spcPts val="800"/>
              </a:spcAft>
              <a:buFont typeface="Arial" panose="020B0604020202020204" pitchFamily="34" charset="0"/>
              <a:buChar char="•"/>
            </a:pP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spcAft>
                <a:spcPts val="800"/>
              </a:spcAft>
              <a:buFont typeface="Arial" panose="020B0604020202020204" pitchFamily="34" charset="0"/>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 person who is a victim or witness of a crime, or who is in a dangerous situation, or who sees a dangerous situation, should go to the nearest police station or call ‘112’ They can ask for help by calling the Emergency Call Centre.</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7">
            <a:extLst>
              <a:ext uri="{FF2B5EF4-FFF2-40B4-BE49-F238E27FC236}">
                <a16:creationId xmlns:a16="http://schemas.microsoft.com/office/drawing/2014/main" id="{75376793-CDB5-E100-7ED2-2B0445E69B69}"/>
              </a:ext>
            </a:extLst>
          </p:cNvPr>
          <p:cNvSpPr txBox="1">
            <a:spLocks/>
          </p:cNvSpPr>
          <p:nvPr/>
        </p:nvSpPr>
        <p:spPr>
          <a:xfrm>
            <a:off x="923925" y="2753124"/>
            <a:ext cx="10515600" cy="1971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324000" algn="just">
              <a:lnSpc>
                <a:spcPct val="110000"/>
              </a:lnSpc>
              <a:spcBef>
                <a:spcPts val="0"/>
              </a:spcBef>
              <a:spcAft>
                <a:spcPts val="800"/>
              </a:spcAft>
            </a:pPr>
            <a:r>
              <a:rPr lang="en-US" sz="2000" dirty="0">
                <a:latin typeface="Times New Roman" panose="02020603050405020304" pitchFamily="18" charset="0"/>
                <a:cs typeface="Times New Roman" panose="02020603050405020304" pitchFamily="18" charset="0"/>
              </a:rPr>
              <a:t>The Gendarmerie </a:t>
            </a:r>
            <a:r>
              <a:rPr lang="en-US" sz="2000" dirty="0" err="1">
                <a:latin typeface="Times New Roman" panose="02020603050405020304" pitchFamily="18" charset="0"/>
                <a:cs typeface="Times New Roman" panose="02020603050405020304" pitchFamily="18" charset="0"/>
              </a:rPr>
              <a:t>Organisation</a:t>
            </a:r>
            <a:r>
              <a:rPr lang="en-US" sz="2000" dirty="0">
                <a:latin typeface="Times New Roman" panose="02020603050405020304" pitchFamily="18" charset="0"/>
                <a:cs typeface="Times New Roman" panose="02020603050405020304" pitchFamily="18" charset="0"/>
              </a:rPr>
              <a:t> is one of the law enforcement agencies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 to use weapons to ensure security and public order.</a:t>
            </a:r>
            <a:endParaRPr lang="tr-TR" sz="2000" dirty="0">
              <a:latin typeface="Times New Roman" panose="02020603050405020304" pitchFamily="18" charset="0"/>
              <a:cs typeface="Times New Roman" panose="02020603050405020304" pitchFamily="18" charset="0"/>
            </a:endParaRPr>
          </a:p>
          <a:p>
            <a:pPr marL="324000" indent="-324000" algn="just">
              <a:lnSpc>
                <a:spcPct val="110000"/>
              </a:lnSpc>
              <a:spcBef>
                <a:spcPts val="0"/>
              </a:spcBef>
              <a:spcAft>
                <a:spcPts val="800"/>
              </a:spcAft>
            </a:pPr>
            <a:r>
              <a:rPr lang="en-US" sz="2000" dirty="0">
                <a:latin typeface="Times New Roman" panose="02020603050405020304" pitchFamily="18" charset="0"/>
                <a:cs typeface="Times New Roman" panose="02020603050405020304" pitchFamily="18" charset="0"/>
              </a:rPr>
              <a:t>Within the municipal boundaries of provinces and districts, the police are in charge and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 However, some small districts do not have a police </a:t>
            </a:r>
            <a:r>
              <a:rPr lang="en-US" sz="2000" dirty="0" err="1">
                <a:latin typeface="Times New Roman" panose="02020603050405020304" pitchFamily="18" charset="0"/>
                <a:cs typeface="Times New Roman" panose="02020603050405020304" pitchFamily="18" charset="0"/>
              </a:rPr>
              <a:t>organisation</a:t>
            </a:r>
            <a:r>
              <a:rPr lang="en-US" sz="2000" dirty="0">
                <a:latin typeface="Times New Roman" panose="02020603050405020304" pitchFamily="18" charset="0"/>
                <a:cs typeface="Times New Roman" panose="02020603050405020304" pitchFamily="18" charset="0"/>
              </a:rPr>
              <a:t>. In these districts, the gendarmerie is in charge and </a:t>
            </a:r>
            <a:r>
              <a:rPr lang="en-US" sz="2000" dirty="0" err="1">
                <a:latin typeface="Times New Roman" panose="02020603050405020304" pitchFamily="18" charset="0"/>
                <a:cs typeface="Times New Roman" panose="02020603050405020304" pitchFamily="18" charset="0"/>
              </a:rPr>
              <a:t>authorised</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535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D73D8-36FD-A7B7-9C37-EA68D29F5BFC}"/>
              </a:ext>
            </a:extLst>
          </p:cNvPr>
          <p:cNvSpPr>
            <a:spLocks noGrp="1"/>
          </p:cNvSpPr>
          <p:nvPr>
            <p:ph type="title"/>
          </p:nvPr>
        </p:nvSpPr>
        <p:spPr/>
        <p:txBody>
          <a:bodyPr>
            <a:normAutofit/>
          </a:bodyPr>
          <a:lstStyle/>
          <a:p>
            <a:pPr algn="ctr"/>
            <a:r>
              <a:rPr lang="tr-TR" sz="6000" b="1" kern="100" dirty="0">
                <a:effectLst/>
                <a:latin typeface="Times New Roman" panose="02020603050405020304" pitchFamily="18" charset="0"/>
                <a:ea typeface="Aptos" panose="020B0004020202020204" pitchFamily="34" charset="0"/>
                <a:cs typeface="Times New Roman" panose="02020603050405020304" pitchFamily="18" charset="0"/>
              </a:rPr>
              <a:t>RELIGIOUS SERVICES</a:t>
            </a:r>
            <a:endParaRPr lang="tr-TR" sz="13800" dirty="0"/>
          </a:p>
        </p:txBody>
      </p:sp>
      <p:sp>
        <p:nvSpPr>
          <p:cNvPr id="3" name="İçerik Yer Tutucusu 2">
            <a:extLst>
              <a:ext uri="{FF2B5EF4-FFF2-40B4-BE49-F238E27FC236}">
                <a16:creationId xmlns:a16="http://schemas.microsoft.com/office/drawing/2014/main" id="{2C64D298-02C9-4432-C934-E60B0DB0FA1F}"/>
              </a:ext>
            </a:extLst>
          </p:cNvPr>
          <p:cNvSpPr>
            <a:spLocks noGrp="1"/>
          </p:cNvSpPr>
          <p:nvPr>
            <p:ph idx="1"/>
          </p:nvPr>
        </p:nvSpPr>
        <p:spPr/>
        <p:txBody>
          <a:bodyPr>
            <a:normAutofit/>
          </a:bodyPr>
          <a:lstStyle/>
          <a:p>
            <a:pPr marL="0" indent="0" algn="just">
              <a:lnSpc>
                <a:spcPct val="150000"/>
              </a:lnSpc>
              <a:spcAft>
                <a:spcPts val="800"/>
              </a:spcAft>
              <a:buNone/>
            </a:pPr>
            <a:r>
              <a:rPr lang="tr-TR" sz="2200" b="1" kern="100" dirty="0" err="1">
                <a:effectLst/>
                <a:latin typeface="Times New Roman" panose="02020603050405020304" pitchFamily="18" charset="0"/>
                <a:ea typeface="Aptos" panose="020B0004020202020204" pitchFamily="34" charset="0"/>
                <a:cs typeface="Times New Roman" panose="02020603050405020304" pitchFamily="18" charset="0"/>
              </a:rPr>
              <a:t>Places</a:t>
            </a:r>
            <a:r>
              <a:rPr lang="tr-TR" sz="2200" b="1" kern="100" dirty="0">
                <a:effectLst/>
                <a:latin typeface="Times New Roman" panose="02020603050405020304" pitchFamily="18" charset="0"/>
                <a:ea typeface="Aptos" panose="020B0004020202020204" pitchFamily="34" charset="0"/>
                <a:cs typeface="Times New Roman" panose="02020603050405020304" pitchFamily="18" charset="0"/>
              </a:rPr>
              <a:t> of </a:t>
            </a:r>
            <a:r>
              <a:rPr lang="tr-TR" sz="2200" b="1" kern="100" dirty="0" err="1">
                <a:effectLst/>
                <a:latin typeface="Times New Roman" panose="02020603050405020304" pitchFamily="18" charset="0"/>
                <a:ea typeface="Aptos" panose="020B0004020202020204" pitchFamily="34" charset="0"/>
                <a:cs typeface="Times New Roman" panose="02020603050405020304" pitchFamily="18" charset="0"/>
              </a:rPr>
              <a:t>Worship</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Buildings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specialised</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for worship are called ‘temple’. People want to fulfil their worship in accordance with their beliefs. T</a:t>
            </a:r>
            <a:r>
              <a:rPr lang="tr-TR" sz="22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offers everyone various opportunities to fulfil this need. Muslims worship in mosques and masjids, Christians in churches or chapels and Jews in synagogues. Religious services for Muslims in T</a:t>
            </a:r>
            <a:r>
              <a:rPr lang="tr-TR" sz="22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are carried out by the Directorate of Religious Affairs and its provincial and district mufti offices.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6121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43DEFB-85BC-BCD8-27F5-C0C277693492}"/>
              </a:ext>
            </a:extLst>
          </p:cNvPr>
          <p:cNvSpPr>
            <a:spLocks noGrp="1"/>
          </p:cNvSpPr>
          <p:nvPr>
            <p:ph idx="1"/>
          </p:nvPr>
        </p:nvSpPr>
        <p:spPr>
          <a:xfrm>
            <a:off x="838200" y="1253331"/>
            <a:ext cx="10515600" cy="4351338"/>
          </a:xfrm>
        </p:spPr>
        <p:txBody>
          <a:bodyPr>
            <a:normAutofit/>
          </a:bodyPr>
          <a:lstStyle/>
          <a:p>
            <a:pPr marL="0" indent="0" algn="just">
              <a:lnSpc>
                <a:spcPct val="150000"/>
              </a:lnSpc>
              <a:spcAft>
                <a:spcPts val="800"/>
              </a:spcAft>
              <a:buNone/>
            </a:pPr>
            <a:r>
              <a:rPr lang="tr-TR" sz="1800" b="1" kern="100" dirty="0" err="1">
                <a:effectLst/>
                <a:latin typeface="Times New Roman" panose="02020603050405020304" pitchFamily="18" charset="0"/>
                <a:ea typeface="Aptos" panose="020B0004020202020204" pitchFamily="34" charset="0"/>
                <a:cs typeface="Times New Roman" panose="02020603050405020304" pitchFamily="18" charset="0"/>
              </a:rPr>
              <a:t>Funeral</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 Services</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Funeral services are an important part of religious services. When a person dies, there are some legal procedures that must be carried out. These procedures are as follows: Obtaining a death and burial permit, preparing the body for burial, transporting the body, burying the body, reporting the death to the registry office. In T</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municipality is responsible for these funeral procedures. Therefore, funeral procedures are carried out by applying to the municipality where the person died. Municipalities provide funeral services 24 hours a day, 365 days a year. In the death of foreign nationals in T</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same procedures in the death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turkish</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nationals are applied.</a:t>
            </a:r>
            <a:endParaRPr lang="tr-TR" dirty="0"/>
          </a:p>
        </p:txBody>
      </p:sp>
    </p:spTree>
    <p:extLst>
      <p:ext uri="{BB962C8B-B14F-4D97-AF65-F5344CB8AC3E}">
        <p14:creationId xmlns:p14="http://schemas.microsoft.com/office/powerpoint/2010/main" val="3255397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00725B-6BCD-4E8C-5A73-64ECFE6AECF1}"/>
              </a:ext>
            </a:extLst>
          </p:cNvPr>
          <p:cNvSpPr>
            <a:spLocks noGrp="1"/>
          </p:cNvSpPr>
          <p:nvPr>
            <p:ph type="title"/>
          </p:nvPr>
        </p:nvSpPr>
        <p:spPr>
          <a:xfrm>
            <a:off x="640080" y="325369"/>
            <a:ext cx="5132070" cy="1956841"/>
          </a:xfrm>
        </p:spPr>
        <p:txBody>
          <a:bodyPr anchor="b">
            <a:normAutofit/>
          </a:bodyPr>
          <a:lstStyle/>
          <a:p>
            <a:pPr algn="ctr"/>
            <a:r>
              <a:rPr lang="tr-TR" sz="4200" b="1" dirty="0">
                <a:effectLst/>
                <a:latin typeface="Times New Roman" panose="02020603050405020304" pitchFamily="18" charset="0"/>
                <a:ea typeface="Aptos" panose="020B0004020202020204" pitchFamily="34" charset="0"/>
              </a:rPr>
              <a:t>SOCIAL-SPORT FACILITIES</a:t>
            </a:r>
            <a:endParaRPr lang="tr-TR" sz="42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çerik Yer Tutucusu 2">
            <a:extLst>
              <a:ext uri="{FF2B5EF4-FFF2-40B4-BE49-F238E27FC236}">
                <a16:creationId xmlns:a16="http://schemas.microsoft.com/office/drawing/2014/main" id="{7753FDCA-3295-B3BA-0507-3802B3A5E179}"/>
              </a:ext>
            </a:extLst>
          </p:cNvPr>
          <p:cNvSpPr>
            <a:spLocks noGrp="1"/>
          </p:cNvSpPr>
          <p:nvPr>
            <p:ph idx="1"/>
          </p:nvPr>
        </p:nvSpPr>
        <p:spPr>
          <a:xfrm>
            <a:off x="640080" y="2872899"/>
            <a:ext cx="4243589" cy="3320668"/>
          </a:xfrm>
        </p:spPr>
        <p:txBody>
          <a:bodyPr>
            <a:normAutofit/>
          </a:bodyPr>
          <a:lstStyle/>
          <a:p>
            <a:pPr algn="just"/>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also offers an alternative for you to spend your free time and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socialise</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a:t>
            </a:r>
            <a:r>
              <a:rPr lang="tr-TR" sz="22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a unique country with numerous museums and exhibition halls in 81 provinces. There are also many museums in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2200" dirty="0"/>
          </a:p>
        </p:txBody>
      </p:sp>
      <p:pic>
        <p:nvPicPr>
          <p:cNvPr id="4" name="Resim 3" descr="Karabük Gezilecek Yerler">
            <a:extLst>
              <a:ext uri="{FF2B5EF4-FFF2-40B4-BE49-F238E27FC236}">
                <a16:creationId xmlns:a16="http://schemas.microsoft.com/office/drawing/2014/main" id="{9C1911F5-C4C8-195F-689D-1A2F43269A78}"/>
              </a:ext>
            </a:extLst>
          </p:cNvPr>
          <p:cNvPicPr>
            <a:picLocks noChangeAspect="1"/>
          </p:cNvPicPr>
          <p:nvPr/>
        </p:nvPicPr>
        <p:blipFill>
          <a:blip r:embed="rId2" cstate="print">
            <a:extLst>
              <a:ext uri="{28A0092B-C50C-407E-A947-70E740481C1C}">
                <a14:useLocalDpi xmlns:a14="http://schemas.microsoft.com/office/drawing/2010/main" val="0"/>
              </a:ext>
            </a:extLst>
          </a:blip>
          <a:srcRect l="19599" r="177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49481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C75CC9E-8A8A-6DF0-FF62-3C77F78EED9A}"/>
              </a:ext>
            </a:extLst>
          </p:cNvPr>
          <p:cNvSpPr>
            <a:spLocks noGrp="1"/>
          </p:cNvSpPr>
          <p:nvPr>
            <p:ph idx="1"/>
          </p:nvPr>
        </p:nvSpPr>
        <p:spPr>
          <a:xfrm>
            <a:off x="838199" y="1825625"/>
            <a:ext cx="6372225" cy="2660650"/>
          </a:xfrm>
        </p:spPr>
        <p:txBody>
          <a:bodyPr>
            <a:normAutofit lnSpcReduction="10000"/>
          </a:bodyPr>
          <a:lstStyle/>
          <a:p>
            <a:pPr algn="just">
              <a:lnSpc>
                <a:spcPct val="150000"/>
              </a:lnSpc>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You can visit museums such as City History Museum, District Governors Museum House, Coffee Museum, Turkish Delight and Saffron Museum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this sense,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hosts many local and foreign tourists.</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Safranbolu'nun 3 bin yıllık 'soyut ve somut' mirası Kent Tarihi Müzesi'nde  yaşatılıyor">
            <a:extLst>
              <a:ext uri="{FF2B5EF4-FFF2-40B4-BE49-F238E27FC236}">
                <a16:creationId xmlns:a16="http://schemas.microsoft.com/office/drawing/2014/main" id="{347F023B-B488-9DD1-BCA8-9E8EAB9AAD01}"/>
              </a:ext>
            </a:extLst>
          </p:cNvPr>
          <p:cNvPicPr>
            <a:picLocks noChangeAspect="1"/>
          </p:cNvPicPr>
          <p:nvPr/>
        </p:nvPicPr>
        <p:blipFill>
          <a:blip r:embed="rId2">
            <a:extLst>
              <a:ext uri="{28A0092B-C50C-407E-A947-70E740481C1C}">
                <a14:useLocalDpi xmlns:a14="http://schemas.microsoft.com/office/drawing/2010/main" val="0"/>
              </a:ext>
            </a:extLst>
          </a:blip>
          <a:srcRect l="19237" r="1753"/>
          <a:stretch/>
        </p:blipFill>
        <p:spPr bwMode="auto">
          <a:xfrm>
            <a:off x="7772032" y="1929730"/>
            <a:ext cx="3581769" cy="2452440"/>
          </a:xfrm>
          <a:prstGeom prst="rect">
            <a:avLst/>
          </a:prstGeom>
          <a:noFill/>
        </p:spPr>
      </p:pic>
    </p:spTree>
    <p:extLst>
      <p:ext uri="{BB962C8B-B14F-4D97-AF65-F5344CB8AC3E}">
        <p14:creationId xmlns:p14="http://schemas.microsoft.com/office/powerpoint/2010/main" val="257227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7D7C0E-5100-AE88-7710-D381E4C60678}"/>
              </a:ext>
            </a:extLst>
          </p:cNvPr>
          <p:cNvSpPr>
            <a:spLocks noGrp="1"/>
          </p:cNvSpPr>
          <p:nvPr>
            <p:ph idx="1"/>
          </p:nvPr>
        </p:nvSpPr>
        <p:spPr>
          <a:xfrm>
            <a:off x="838200" y="1253330"/>
            <a:ext cx="10452652" cy="4670391"/>
          </a:xfrm>
        </p:spPr>
        <p:txBody>
          <a:bodyPr>
            <a:noAutofit/>
          </a:bodyPr>
          <a:lstStyle/>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-Keeping public places and the place where he/she lives clean, not disturbing others,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Using public property carefully and not to damage it,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Avoiding all forms of violence,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Being careful against those who try to defraud him/her with the promise of helping him/her and facilitating the procedures, even if he/she is a citizen of his/her own country,</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Not to pay any fees to other persons other than the landlord and the real estate agent in the lease contracts,</a:t>
            </a:r>
            <a:endParaRPr lang="tr-TR" sz="32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E9AF11F3-B167-6102-B852-EB1D87934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4848987"/>
            <a:ext cx="1865376" cy="1865376"/>
          </a:xfrm>
          <a:prstGeom prst="rect">
            <a:avLst/>
          </a:prstGeom>
        </p:spPr>
      </p:pic>
    </p:spTree>
    <p:extLst>
      <p:ext uri="{BB962C8B-B14F-4D97-AF65-F5344CB8AC3E}">
        <p14:creationId xmlns:p14="http://schemas.microsoft.com/office/powerpoint/2010/main" val="100364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7C61E6-DA49-A91B-DC31-9214111FF93B}"/>
              </a:ext>
            </a:extLst>
          </p:cNvPr>
          <p:cNvSpPr>
            <a:spLocks noGrp="1"/>
          </p:cNvSpPr>
          <p:nvPr>
            <p:ph idx="1"/>
          </p:nvPr>
        </p:nvSpPr>
        <p:spPr>
          <a:xfrm>
            <a:off x="838200" y="882650"/>
            <a:ext cx="10515600" cy="4351338"/>
          </a:xfrm>
        </p:spPr>
        <p:txBody>
          <a:bodyPr>
            <a:normAutofit/>
          </a:bodyPr>
          <a:lstStyle/>
          <a:p>
            <a:pPr marL="0" indent="0" algn="just">
              <a:lnSpc>
                <a:spcPct val="150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Cinema</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Within the framework of its role in the cinema sector,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also hosts cinema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organisations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The most popular of these is the Golden Saffron Film Festival held every year.</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 addition to film festivals, movie theatres in the shopping malls in the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centre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Safranbolu</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make it easy to follow the films.</a:t>
            </a:r>
            <a:endParaRPr lang="tr-TR" dirty="0"/>
          </a:p>
        </p:txBody>
      </p:sp>
      <p:pic>
        <p:nvPicPr>
          <p:cNvPr id="4" name="Resim 3" descr="Uluslararası Altın Safran Belgesel Film Festivali 2025.">
            <a:extLst>
              <a:ext uri="{FF2B5EF4-FFF2-40B4-BE49-F238E27FC236}">
                <a16:creationId xmlns:a16="http://schemas.microsoft.com/office/drawing/2014/main" id="{BEAE2588-CD3E-6495-A630-C073FD8499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4584" y="3977005"/>
            <a:ext cx="3567903" cy="1998345"/>
          </a:xfrm>
          <a:prstGeom prst="rect">
            <a:avLst/>
          </a:prstGeom>
          <a:noFill/>
          <a:ln>
            <a:noFill/>
          </a:ln>
        </p:spPr>
      </p:pic>
    </p:spTree>
    <p:extLst>
      <p:ext uri="{BB962C8B-B14F-4D97-AF65-F5344CB8AC3E}">
        <p14:creationId xmlns:p14="http://schemas.microsoft.com/office/powerpoint/2010/main" val="166108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4B60D4-28D3-FFED-F947-1A6F80BCCB5F}"/>
              </a:ext>
            </a:extLst>
          </p:cNvPr>
          <p:cNvSpPr>
            <a:spLocks noGrp="1"/>
          </p:cNvSpPr>
          <p:nvPr>
            <p:ph idx="1"/>
          </p:nvPr>
        </p:nvSpPr>
        <p:spPr>
          <a:xfrm>
            <a:off x="838200" y="1253331"/>
            <a:ext cx="10515600" cy="4351338"/>
          </a:xfrm>
        </p:spPr>
        <p:txBody>
          <a:bodyPr>
            <a:normAutofit/>
          </a:bodyPr>
          <a:lstStyle/>
          <a:p>
            <a:pPr marL="0" indent="0" algn="ctr">
              <a:lnSpc>
                <a:spcPct val="150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Sport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Ministry of Youth and Sports, which is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organised</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in 81 provinces, and many federations and sports clubs are working to develop sports. You can check the ‘Weekly Sports Activity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Programme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on the website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Provincial Directorate of Youth and Sports, which operates in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you can access current developments in the sports branch of interest, information about clubs and various opportunities to do sports. In addition, announcements about related subjects can be followed on the website of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Karabük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University Health, Culture and Sports Department.</a:t>
            </a:r>
            <a:endParaRPr lang="tr-TR" dirty="0"/>
          </a:p>
        </p:txBody>
      </p:sp>
    </p:spTree>
    <p:extLst>
      <p:ext uri="{BB962C8B-B14F-4D97-AF65-F5344CB8AC3E}">
        <p14:creationId xmlns:p14="http://schemas.microsoft.com/office/powerpoint/2010/main" val="2455215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4C057-20E1-9497-BA99-68B863DF3914}"/>
              </a:ext>
            </a:extLst>
          </p:cNvPr>
          <p:cNvSpPr>
            <a:spLocks noGrp="1"/>
          </p:cNvSpPr>
          <p:nvPr>
            <p:ph type="title"/>
          </p:nvPr>
        </p:nvSpPr>
        <p:spPr/>
        <p:txBody>
          <a:bodyPr>
            <a:normAutofit/>
          </a:bodyPr>
          <a:lstStyle/>
          <a:p>
            <a:pPr algn="ct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BANK TRANSACTIONS</a:t>
            </a:r>
            <a:endParaRPr lang="tr-TR" sz="8800" dirty="0"/>
          </a:p>
        </p:txBody>
      </p:sp>
      <p:pic>
        <p:nvPicPr>
          <p:cNvPr id="4" name="İçerik Yer Tutucusu 3" descr="Estonca'da Bankacılık İşlemleri: Finansal Terimler">
            <a:extLst>
              <a:ext uri="{FF2B5EF4-FFF2-40B4-BE49-F238E27FC236}">
                <a16:creationId xmlns:a16="http://schemas.microsoft.com/office/drawing/2014/main" id="{C8DAB704-1C49-01C4-94A8-758EAABFB5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15325" y="1690688"/>
            <a:ext cx="3409950" cy="1946598"/>
          </a:xfrm>
          <a:prstGeom prst="rect">
            <a:avLst/>
          </a:prstGeom>
          <a:noFill/>
          <a:ln>
            <a:noFill/>
          </a:ln>
        </p:spPr>
      </p:pic>
      <p:sp>
        <p:nvSpPr>
          <p:cNvPr id="6" name="Metin kutusu 5">
            <a:extLst>
              <a:ext uri="{FF2B5EF4-FFF2-40B4-BE49-F238E27FC236}">
                <a16:creationId xmlns:a16="http://schemas.microsoft.com/office/drawing/2014/main" id="{187F6658-E234-1C55-EBB8-9AAB9A836FF4}"/>
              </a:ext>
            </a:extLst>
          </p:cNvPr>
          <p:cNvSpPr txBox="1"/>
          <p:nvPr/>
        </p:nvSpPr>
        <p:spPr>
          <a:xfrm>
            <a:off x="838200" y="1690688"/>
            <a:ext cx="6916535" cy="1892185"/>
          </a:xfrm>
          <a:prstGeom prst="rect">
            <a:avLst/>
          </a:prstGeom>
          <a:noFill/>
        </p:spPr>
        <p:txBody>
          <a:bodyPr wrap="square">
            <a:spAutoFit/>
          </a:bodyPr>
          <a:lstStyle/>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Banks that are related to the daily life of the people are deposit banks and participation banks. Two types of deposit accounts, demand deposit and time deposit accounts, can be opened in deposit and participation banks.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id="{B1AC18D6-42EE-29A7-DD1A-34199F9D44BC}"/>
              </a:ext>
            </a:extLst>
          </p:cNvPr>
          <p:cNvSpPr txBox="1"/>
          <p:nvPr/>
        </p:nvSpPr>
        <p:spPr>
          <a:xfrm>
            <a:off x="838199" y="3582873"/>
            <a:ext cx="10887075" cy="3010440"/>
          </a:xfrm>
          <a:prstGeom prst="rect">
            <a:avLst/>
          </a:prstGeom>
          <a:noFill/>
        </p:spPr>
        <p:txBody>
          <a:bodyPr wrap="square">
            <a:spAutoFit/>
          </a:bodyPr>
          <a:lstStyle/>
          <a:p>
            <a:pPr marL="0" indent="0" algn="ctr">
              <a:lnSpc>
                <a:spcPct val="150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Opening</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 Bank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Account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In order to open an account at any bank, you must be over 18 years of age (of legal age) and have a valid identity document. Persons under the age of eighteen can also open a bank account. However, they must be accompanied by a person over the age of 18. All foreigners who fulfil these conditions can also open an account in the bank of their choice. However, in order for foreigners to open a bank account, they must have one of the following documents indicating their identity :</a:t>
            </a:r>
            <a:endParaRPr lang="tr-TR" dirty="0"/>
          </a:p>
        </p:txBody>
      </p:sp>
    </p:spTree>
    <p:extLst>
      <p:ext uri="{BB962C8B-B14F-4D97-AF65-F5344CB8AC3E}">
        <p14:creationId xmlns:p14="http://schemas.microsoft.com/office/powerpoint/2010/main" val="12142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CCDB4C-FA06-17AD-137F-397F8B5C2400}"/>
              </a:ext>
            </a:extLst>
          </p:cNvPr>
          <p:cNvSpPr>
            <a:spLocks noGrp="1"/>
          </p:cNvSpPr>
          <p:nvPr>
            <p:ph idx="1"/>
          </p:nvPr>
        </p:nvSpPr>
        <p:spPr>
          <a:xfrm>
            <a:off x="838200" y="1253331"/>
            <a:ext cx="10515600" cy="4351338"/>
          </a:xfrm>
        </p:spPr>
        <p:txBody>
          <a:bodyPr>
            <a:normAutofit/>
          </a:bodyPr>
          <a:lstStyle/>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Passport,</a:t>
            </a:r>
          </a:p>
          <a:p>
            <a:pPr marL="342900" lvl="0" indent="-342900" algn="just">
              <a:lnSpc>
                <a:spcPct val="150000"/>
              </a:lnSpc>
              <a:buFont typeface="+mj-lt"/>
              <a:buAutoNum type="alphaLcPeriod"/>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Residence</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Certificate</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International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Protection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Applicant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Certificate</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50000"/>
              </a:lnSpc>
              <a:buFont typeface="+mj-lt"/>
              <a:buAutoNum type="alphaLcPeriod"/>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International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Protection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Status</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Holder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Identity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Document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50000"/>
              </a:lnSpc>
              <a:buFont typeface="+mj-lt"/>
              <a:buAutoNum type="alphaLcPeriod"/>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Stateless</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Person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Identity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Document</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lvl="0" indent="-342900" algn="just">
              <a:lnSpc>
                <a:spcPct val="150000"/>
              </a:lnSpc>
              <a:buFont typeface="+mj-lt"/>
              <a:buAutoNum type="alphaLcPeriod"/>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Temporary</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Protection</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Identity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Document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2178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DAEB1-A449-7BB1-9F63-7DD8F6402087}"/>
              </a:ext>
            </a:extLst>
          </p:cNvPr>
          <p:cNvSpPr>
            <a:spLocks noGrp="1"/>
          </p:cNvSpPr>
          <p:nvPr>
            <p:ph idx="1"/>
          </p:nvPr>
        </p:nvSpPr>
        <p:spPr>
          <a:xfrm>
            <a:off x="838200" y="1253331"/>
            <a:ext cx="10515600" cy="4351338"/>
          </a:xfrm>
        </p:spPr>
        <p:txBody>
          <a:bodyPr>
            <a:normAutofit fontScale="92500" lnSpcReduction="20000"/>
          </a:bodyPr>
          <a:lstStyle/>
          <a:p>
            <a:pPr marL="0" indent="0" algn="ctr">
              <a:lnSpc>
                <a:spcPct val="150000"/>
              </a:lnSpc>
              <a:spcAft>
                <a:spcPts val="800"/>
              </a:spcAft>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Money Transfer</a:t>
            </a:r>
            <a:endParaRPr lang="tr-TR" sz="2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en-US" sz="2000" dirty="0">
                <a:effectLst/>
                <a:latin typeface="Times New Roman" panose="02020603050405020304" pitchFamily="18" charset="0"/>
                <a:ea typeface="Aptos" panose="020B0004020202020204" pitchFamily="34" charset="0"/>
              </a:rPr>
              <a:t>To send money from one bank account to another bank account, it is necessary to make a wire transfer or EFT transaction. Sending money from one bank account to another account in the same bank is called wire transfer; sending money from one bank account to an account in a different bank is called EFT (electronic fund transfer). Banks charge a certain fee for their wire transfers and EFT transactions. In order to make a wire transfer or EFT transaction, the bank account number or IBAN number of both the sender and the recipient is required. However, it is not enough to know the account number and IBAN for money transfers to other countries or from other countries to T</a:t>
            </a:r>
            <a:r>
              <a:rPr lang="tr-TR" sz="2000" dirty="0" err="1">
                <a:effectLst/>
                <a:latin typeface="Times New Roman" panose="02020603050405020304" pitchFamily="18" charset="0"/>
                <a:ea typeface="Aptos" panose="020B0004020202020204" pitchFamily="34" charset="0"/>
              </a:rPr>
              <a:t>ürkiye</a:t>
            </a:r>
            <a:r>
              <a:rPr lang="en-US" sz="2000" dirty="0">
                <a:effectLst/>
                <a:latin typeface="Times New Roman" panose="02020603050405020304" pitchFamily="18" charset="0"/>
                <a:ea typeface="Aptos" panose="020B0004020202020204" pitchFamily="34" charset="0"/>
              </a:rPr>
              <a:t>. SWIFT codes of banks are also required. This code is a code used to </a:t>
            </a:r>
            <a:r>
              <a:rPr lang="en-US" sz="2000" dirty="0" err="1">
                <a:effectLst/>
                <a:latin typeface="Times New Roman" panose="02020603050405020304" pitchFamily="18" charset="0"/>
                <a:ea typeface="Aptos" panose="020B0004020202020204" pitchFamily="34" charset="0"/>
              </a:rPr>
              <a:t>recognise</a:t>
            </a:r>
            <a:r>
              <a:rPr lang="en-US" sz="2000" dirty="0">
                <a:effectLst/>
                <a:latin typeface="Times New Roman" panose="02020603050405020304" pitchFamily="18" charset="0"/>
                <a:ea typeface="Aptos" panose="020B0004020202020204" pitchFamily="34" charset="0"/>
              </a:rPr>
              <a:t> banks in international money transfers; each bank has a separate code.</a:t>
            </a:r>
            <a:endParaRPr lang="tr-TR" sz="2000" dirty="0"/>
          </a:p>
        </p:txBody>
      </p:sp>
      <p:pic>
        <p:nvPicPr>
          <p:cNvPr id="4" name="Resim 3" descr="tasarım içeren bir resim&#10;&#10;Açıklama otomatik olarak oluşturuldu">
            <a:extLst>
              <a:ext uri="{FF2B5EF4-FFF2-40B4-BE49-F238E27FC236}">
                <a16:creationId xmlns:a16="http://schemas.microsoft.com/office/drawing/2014/main" id="{6F0FEA71-1D60-0F27-B095-0BE0ABC83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766" y="190499"/>
            <a:ext cx="2698452" cy="1800225"/>
          </a:xfrm>
          <a:prstGeom prst="rect">
            <a:avLst/>
          </a:prstGeom>
        </p:spPr>
      </p:pic>
    </p:spTree>
    <p:extLst>
      <p:ext uri="{BB962C8B-B14F-4D97-AF65-F5344CB8AC3E}">
        <p14:creationId xmlns:p14="http://schemas.microsoft.com/office/powerpoint/2010/main" val="695743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064726F-FCF7-AD91-6CD7-6545CFC3DDBF}"/>
              </a:ext>
            </a:extLst>
          </p:cNvPr>
          <p:cNvSpPr>
            <a:spLocks noGrp="1"/>
          </p:cNvSpPr>
          <p:nvPr>
            <p:ph idx="1"/>
          </p:nvPr>
        </p:nvSpPr>
        <p:spPr>
          <a:xfrm>
            <a:off x="788261" y="1055752"/>
            <a:ext cx="6520314" cy="3220974"/>
          </a:xfrm>
        </p:spPr>
        <p:txBody>
          <a:bodyPr>
            <a:normAutofit fontScale="92500" lnSpcReduction="10000"/>
          </a:bodyPr>
          <a:lstStyle/>
          <a:p>
            <a:pPr marL="0" indent="0">
              <a:buNone/>
            </a:pPr>
            <a:endParaRPr lang="tr-TR" sz="19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ATM (</a:t>
            </a:r>
            <a:r>
              <a:rPr kumimoji="0" lang="de-DE" sz="18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Automated</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Teller </a:t>
            </a:r>
            <a:r>
              <a:rPr kumimoji="0" lang="de-DE" sz="18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Machine</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de-DE" sz="18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Usage</a:t>
            </a:r>
            <a:endParaRPr kumimoji="0" lang="tr-TR"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ATMs are among the banking services.</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ATMs allow people to use their bank accounts 24/7.</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order to benefit from ATM services, it is necessary to have a debit card or a credit card of the bank where the account is opened.</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Many banking transactions such as withdrawing money up to a certain daily limit, paying utility bills such as electricity and water, topping up prepaid phones, depositing money to your own account, paying credit card debt, making money transfers and EFT transactions can be done through ATMs.</a:t>
            </a:r>
            <a:endParaRPr kumimoji="0" lang="tr-TR"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ATM machine isolated on white background">
            <a:extLst>
              <a:ext uri="{FF2B5EF4-FFF2-40B4-BE49-F238E27FC236}">
                <a16:creationId xmlns:a16="http://schemas.microsoft.com/office/drawing/2014/main" id="{47C2027C-BFB8-65F2-FB10-C9F09F641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096835" y="842824"/>
            <a:ext cx="3306904" cy="5167037"/>
          </a:xfrm>
          <a:prstGeom prst="rect">
            <a:avLst/>
          </a:prstGeom>
          <a:noFill/>
        </p:spPr>
      </p:pic>
    </p:spTree>
    <p:extLst>
      <p:ext uri="{BB962C8B-B14F-4D97-AF65-F5344CB8AC3E}">
        <p14:creationId xmlns:p14="http://schemas.microsoft.com/office/powerpoint/2010/main" val="359311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55744D-D99B-8F2B-5B31-F02153238803}"/>
              </a:ext>
            </a:extLst>
          </p:cNvPr>
          <p:cNvSpPr>
            <a:spLocks noGrp="1"/>
          </p:cNvSpPr>
          <p:nvPr>
            <p:ph idx="1"/>
          </p:nvPr>
        </p:nvSpPr>
        <p:spPr/>
        <p:txBody>
          <a:bodyPr/>
          <a:lstStyle/>
          <a:p>
            <a:pPr marL="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Electronic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Banking</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and</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Considerations</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People can carry out banking transactions without going to a bank branch</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Bank customers can access their accounts and perform banking transactions from anywhere, using the Internet or telephone, 24 hours a day, 7 days a week.</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To do this, the person must apply to the bank branch and make his</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her account eligible for electronic banking</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57060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reysel İnternet Şubesi | İnternet Bankacılığı | Dijital Bankacılık |  Ziraat Bankası">
            <a:extLst>
              <a:ext uri="{FF2B5EF4-FFF2-40B4-BE49-F238E27FC236}">
                <a16:creationId xmlns:a16="http://schemas.microsoft.com/office/drawing/2014/main" id="{208665B6-8EAA-B01F-D934-663A55AC1E73}"/>
              </a:ext>
            </a:extLst>
          </p:cNvPr>
          <p:cNvPicPr>
            <a:picLocks noChangeAspect="1"/>
          </p:cNvPicPr>
          <p:nvPr/>
        </p:nvPicPr>
        <p:blipFill>
          <a:blip r:embed="rId2" cstate="print">
            <a:extLst>
              <a:ext uri="{28A0092B-C50C-407E-A947-70E740481C1C}">
                <a14:useLocalDpi xmlns:a14="http://schemas.microsoft.com/office/drawing/2010/main" val="0"/>
              </a:ext>
            </a:extLst>
          </a:blip>
          <a:srcRect l="35651" r="28378" b="-2"/>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p:spPr>
      </p:pic>
      <p:sp>
        <p:nvSpPr>
          <p:cNvPr id="3" name="İçerik Yer Tutucusu 2">
            <a:extLst>
              <a:ext uri="{FF2B5EF4-FFF2-40B4-BE49-F238E27FC236}">
                <a16:creationId xmlns:a16="http://schemas.microsoft.com/office/drawing/2014/main" id="{192B1B13-BBE0-7D75-69A4-440510209F45}"/>
              </a:ext>
            </a:extLst>
          </p:cNvPr>
          <p:cNvSpPr>
            <a:spLocks noGrp="1"/>
          </p:cNvSpPr>
          <p:nvPr>
            <p:ph idx="1"/>
          </p:nvPr>
        </p:nvSpPr>
        <p:spPr>
          <a:xfrm>
            <a:off x="3305175" y="2147357"/>
            <a:ext cx="5438775" cy="2300818"/>
          </a:xfrm>
        </p:spPr>
        <p:txBody>
          <a:bodyPr>
            <a:normAutofit fontScale="92500" lnSpcReduction="200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6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Online </a:t>
            </a:r>
            <a:r>
              <a:rPr kumimoji="0" lang="tr-TR" sz="2600" b="1" i="0" u="none" strike="noStrike" kern="100" cap="none" spc="0" normalizeH="0" baseline="0" noProof="0" dirty="0" err="1">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Banking</a:t>
            </a:r>
            <a:endParaRPr kumimoji="0" lang="tr-TR" sz="26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100" b="0"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Internet banking, also known as online banking, web banking or home banking, allows bank customers to receive banking services over the Internet.</a:t>
            </a:r>
            <a:endParaRPr kumimoji="0" lang="tr-TR" sz="2100" b="0" i="0" u="none" strike="noStrike" kern="1200" cap="none" spc="0" normalizeH="0" baseline="0" noProof="0" dirty="0">
              <a:ln>
                <a:noFill/>
              </a:ln>
              <a:solidFill>
                <a:prstClr val="black">
                  <a:lumMod val="85000"/>
                  <a:lumOff val="15000"/>
                </a:prstClr>
              </a:solidFill>
              <a:effectLst/>
              <a:uLnTx/>
              <a:uFillTx/>
              <a:latin typeface="Aptos" panose="02110004020202020204"/>
              <a:ea typeface="+mn-ea"/>
              <a:cs typeface="+mn-cs"/>
            </a:endParaRPr>
          </a:p>
          <a:p>
            <a:pPr marL="0" indent="0">
              <a:buNone/>
            </a:pPr>
            <a:endParaRPr lang="tr-TR" sz="2000" dirty="0">
              <a:solidFill>
                <a:schemeClr val="tx1">
                  <a:lumMod val="85000"/>
                  <a:lumOff val="15000"/>
                </a:schemeClr>
              </a:solidFill>
            </a:endParaRPr>
          </a:p>
        </p:txBody>
      </p:sp>
      <p:pic>
        <p:nvPicPr>
          <p:cNvPr id="4" name="Resim 3" descr="Secure online payment with credit card on internet shop e commerce technology concept with icons a">
            <a:extLst>
              <a:ext uri="{FF2B5EF4-FFF2-40B4-BE49-F238E27FC236}">
                <a16:creationId xmlns:a16="http://schemas.microsoft.com/office/drawing/2014/main" id="{7ACAFF00-C65B-EEE1-821A-62A9B86B262F}"/>
              </a:ext>
            </a:extLst>
          </p:cNvPr>
          <p:cNvPicPr>
            <a:picLocks noChangeAspect="1"/>
          </p:cNvPicPr>
          <p:nvPr/>
        </p:nvPicPr>
        <p:blipFill>
          <a:blip r:embed="rId3">
            <a:extLst>
              <a:ext uri="{28A0092B-C50C-407E-A947-70E740481C1C}">
                <a14:useLocalDpi xmlns:a14="http://schemas.microsoft.com/office/drawing/2010/main" val="0"/>
              </a:ext>
            </a:extLst>
          </a:blip>
          <a:srcRect l="4242" r="1719"/>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p:spPr>
      </p:pic>
    </p:spTree>
    <p:extLst>
      <p:ext uri="{BB962C8B-B14F-4D97-AF65-F5344CB8AC3E}">
        <p14:creationId xmlns:p14="http://schemas.microsoft.com/office/powerpoint/2010/main" val="158962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3489F3-5606-24E1-F2C0-38560B60C4AA}"/>
              </a:ext>
            </a:extLst>
          </p:cNvPr>
          <p:cNvSpPr>
            <a:spLocks noGrp="1"/>
          </p:cNvSpPr>
          <p:nvPr>
            <p:ph idx="1"/>
          </p:nvPr>
        </p:nvSpPr>
        <p:spPr>
          <a:xfrm>
            <a:off x="599940" y="2085647"/>
            <a:ext cx="5629275" cy="384366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Telephone </a:t>
            </a: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Banking</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Telephone banking is a service provided by a bank or other financial institution that allows customers to perform a range of financial transactions over the telephone without having to go to a bank branch or ATM.</a:t>
            </a:r>
            <a:endParaRPr kumimoji="0" lang="tr-TR" sz="20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tr-TR" sz="2000" dirty="0"/>
          </a:p>
        </p:txBody>
      </p:sp>
      <p:pic>
        <p:nvPicPr>
          <p:cNvPr id="4" name="Resim 3" descr="QNB Finansbank Telefon Bankacılığı Müşteri Danışmanı Alımı Yapıyor! |  Bankacıyım">
            <a:extLst>
              <a:ext uri="{FF2B5EF4-FFF2-40B4-BE49-F238E27FC236}">
                <a16:creationId xmlns:a16="http://schemas.microsoft.com/office/drawing/2014/main" id="{1F70D539-E455-9DA8-22BF-06870D10422E}"/>
              </a:ext>
            </a:extLst>
          </p:cNvPr>
          <p:cNvPicPr>
            <a:picLocks noChangeAspect="1"/>
          </p:cNvPicPr>
          <p:nvPr/>
        </p:nvPicPr>
        <p:blipFill>
          <a:blip r:embed="rId2">
            <a:extLst>
              <a:ext uri="{28A0092B-C50C-407E-A947-70E740481C1C}">
                <a14:useLocalDpi xmlns:a14="http://schemas.microsoft.com/office/drawing/2010/main" val="0"/>
              </a:ext>
            </a:extLst>
          </a:blip>
          <a:srcRect l="34881" r="70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349154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E9DAA8-032F-C00A-E5AB-EEBD92384FBB}"/>
              </a:ext>
            </a:extLst>
          </p:cNvPr>
          <p:cNvSpPr>
            <a:spLocks noGrp="1"/>
          </p:cNvSpPr>
          <p:nvPr>
            <p:ph idx="1"/>
          </p:nvPr>
        </p:nvSpPr>
        <p:spPr>
          <a:xfrm>
            <a:off x="838200" y="2333297"/>
            <a:ext cx="10256520" cy="3843666"/>
          </a:xfrm>
        </p:spPr>
        <p:txBody>
          <a:bodyPr>
            <a:normAutofit/>
          </a:bodyPr>
          <a:lstStyle/>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000" b="1"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ATTENTION!!!!</a:t>
            </a:r>
            <a:endParaRPr kumimoji="0" lang="tr-TR" sz="20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200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confidentiality of private information and passwords is important in both internet banking and telephone banking.</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 this reason, private information used in banking transactions should not be shared with anyone.</a:t>
            </a:r>
            <a:endParaRPr kumimoji="0" lang="tr-TR"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endParaRPr lang="tr-TR" sz="2000" dirty="0"/>
          </a:p>
        </p:txBody>
      </p:sp>
    </p:spTree>
    <p:extLst>
      <p:ext uri="{BB962C8B-B14F-4D97-AF65-F5344CB8AC3E}">
        <p14:creationId xmlns:p14="http://schemas.microsoft.com/office/powerpoint/2010/main" val="8575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harita, Dünya, krater içeren bir resim&#10;&#10;Açıklama otomatik olarak oluşturuldu">
            <a:extLst>
              <a:ext uri="{FF2B5EF4-FFF2-40B4-BE49-F238E27FC236}">
                <a16:creationId xmlns:a16="http://schemas.microsoft.com/office/drawing/2014/main" id="{C47C6DCC-586A-DA1B-B5C4-2C96C08FC918}"/>
              </a:ext>
            </a:extLst>
          </p:cNvPr>
          <p:cNvPicPr>
            <a:picLocks noChangeAspect="1"/>
          </p:cNvPicPr>
          <p:nvPr/>
        </p:nvPicPr>
        <p:blipFill>
          <a:blip r:embed="rId2">
            <a:extLst>
              <a:ext uri="{28A0092B-C50C-407E-A947-70E740481C1C}">
                <a14:useLocalDpi xmlns:a14="http://schemas.microsoft.com/office/drawing/2010/main" val="0"/>
              </a:ext>
            </a:extLst>
          </a:blip>
          <a:srcRect t="2399" b="3037"/>
          <a:stretch/>
        </p:blipFill>
        <p:spPr>
          <a:xfrm>
            <a:off x="-3047" y="10"/>
            <a:ext cx="7318247" cy="6857990"/>
          </a:xfrm>
          <a:prstGeom prst="rect">
            <a:avLst/>
          </a:prstGeom>
        </p:spPr>
      </p:pic>
      <p:sp>
        <p:nvSpPr>
          <p:cNvPr id="3" name="İçerik Yer Tutucusu 2">
            <a:extLst>
              <a:ext uri="{FF2B5EF4-FFF2-40B4-BE49-F238E27FC236}">
                <a16:creationId xmlns:a16="http://schemas.microsoft.com/office/drawing/2014/main" id="{7B69AC5A-7895-0C7B-65B4-5F7AAA33B597}"/>
              </a:ext>
            </a:extLst>
          </p:cNvPr>
          <p:cNvSpPr>
            <a:spLocks noGrp="1"/>
          </p:cNvSpPr>
          <p:nvPr>
            <p:ph idx="1"/>
          </p:nvPr>
        </p:nvSpPr>
        <p:spPr>
          <a:xfrm>
            <a:off x="7437120" y="178904"/>
            <a:ext cx="4589228" cy="6269521"/>
          </a:xfrm>
        </p:spPr>
        <p:txBody>
          <a:bodyPr>
            <a:normAutofit/>
          </a:bodyPr>
          <a:lstStyle/>
          <a:p>
            <a:pPr marL="0" indent="0" algn="ctr">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THE TOPOGRAPHY OF TÜRKİYE</a:t>
            </a:r>
          </a:p>
          <a:p>
            <a:pPr marL="0" indent="0" algn="ctr">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a:t>
            </a:r>
            <a:r>
              <a:rPr lang="tr-TR" sz="2000" kern="100" dirty="0" err="1">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a country located in the middle latitudes of the northern hemisphere 97% of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located in Asia and 3% in Europe. It has the Bosphorus and Dardanelles separating Asia and Europe.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is a peninsular country surrounded by seas on three sides with</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an area of 814.576 km2.</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spcAft>
                <a:spcPts val="800"/>
              </a:spcAft>
              <a:buNone/>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According to 2023,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has a population of 85.372.377 people.(* taken from Turkish Statistical Institute</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(tuik.gov.tr).</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endParaRPr lang="tr-TR" sz="2000" dirty="0"/>
          </a:p>
        </p:txBody>
      </p:sp>
    </p:spTree>
    <p:extLst>
      <p:ext uri="{BB962C8B-B14F-4D97-AF65-F5344CB8AC3E}">
        <p14:creationId xmlns:p14="http://schemas.microsoft.com/office/powerpoint/2010/main" val="236877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şahıs, giyim, ekran görüntüsü içeren bir resim&#10;&#10;Açıklama otomatik olarak oluşturuldu">
            <a:extLst>
              <a:ext uri="{FF2B5EF4-FFF2-40B4-BE49-F238E27FC236}">
                <a16:creationId xmlns:a16="http://schemas.microsoft.com/office/drawing/2014/main" id="{1E4799EE-CC52-0DC8-6204-BFFFAF8AE0A8}"/>
              </a:ext>
            </a:extLst>
          </p:cNvPr>
          <p:cNvPicPr>
            <a:picLocks noChangeAspect="1"/>
          </p:cNvPicPr>
          <p:nvPr/>
        </p:nvPicPr>
        <p:blipFill>
          <a:blip r:embed="rId2">
            <a:extLst>
              <a:ext uri="{28A0092B-C50C-407E-A947-70E740481C1C}">
                <a14:useLocalDpi xmlns:a14="http://schemas.microsoft.com/office/drawing/2010/main" val="0"/>
              </a:ext>
            </a:extLst>
          </a:blip>
          <a:srcRect l="76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Resim 6" descr="bilgisayar, grafik tasarım, ekran görüntüsü, tasarım içeren bir resim&#10;&#10;Açıklama otomatik olarak oluşturuldu">
            <a:extLst>
              <a:ext uri="{FF2B5EF4-FFF2-40B4-BE49-F238E27FC236}">
                <a16:creationId xmlns:a16="http://schemas.microsoft.com/office/drawing/2014/main" id="{9A6E90AD-7C7A-A289-C15C-42BEAC537B80}"/>
              </a:ext>
            </a:extLst>
          </p:cNvPr>
          <p:cNvPicPr>
            <a:picLocks noChangeAspect="1"/>
          </p:cNvPicPr>
          <p:nvPr/>
        </p:nvPicPr>
        <p:blipFill>
          <a:blip r:embed="rId3">
            <a:extLst>
              <a:ext uri="{28A0092B-C50C-407E-A947-70E740481C1C}">
                <a14:useLocalDpi xmlns:a14="http://schemas.microsoft.com/office/drawing/2010/main" val="0"/>
              </a:ext>
            </a:extLst>
          </a:blip>
          <a:srcRect t="14725" r="-2" b="342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1A3727F7-DCD1-587E-F42D-9BC0D0556585}"/>
              </a:ext>
            </a:extLst>
          </p:cNvPr>
          <p:cNvSpPr>
            <a:spLocks noGrp="1"/>
          </p:cNvSpPr>
          <p:nvPr>
            <p:ph type="title"/>
          </p:nvPr>
        </p:nvSpPr>
        <p:spPr>
          <a:xfrm>
            <a:off x="64008" y="2808067"/>
            <a:ext cx="6425418" cy="1243584"/>
          </a:xfrm>
        </p:spPr>
        <p:txBody>
          <a:bodyPr>
            <a:normAutofit fontScale="90000"/>
          </a:bodyPr>
          <a:lstStyle/>
          <a:p>
            <a:pPr algn="ctr"/>
            <a:r>
              <a:rPr kumimoji="0" lang="tr-TR"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EDUCATION AND HEALTH FACILITIES</a:t>
            </a:r>
            <a:endParaRPr lang="tr-TR"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465524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l yazısı, ofis malzemesi, metin, ofis aleti içeren bir resim&#10;&#10;Açıklama otomatik olarak oluşturuldu">
            <a:extLst>
              <a:ext uri="{FF2B5EF4-FFF2-40B4-BE49-F238E27FC236}">
                <a16:creationId xmlns:a16="http://schemas.microsoft.com/office/drawing/2014/main" id="{869344D4-AAA5-E61F-EAF6-CD01D0D117CD}"/>
              </a:ext>
            </a:extLst>
          </p:cNvPr>
          <p:cNvPicPr>
            <a:picLocks noChangeAspect="1"/>
          </p:cNvPicPr>
          <p:nvPr/>
        </p:nvPicPr>
        <p:blipFill>
          <a:blip r:embed="rId2">
            <a:extLst>
              <a:ext uri="{28A0092B-C50C-407E-A947-70E740481C1C}">
                <a14:useLocalDpi xmlns:a14="http://schemas.microsoft.com/office/drawing/2010/main" val="0"/>
              </a:ext>
            </a:extLst>
          </a:blip>
          <a:srcRect l="40730" r="5982"/>
          <a:stretch/>
        </p:blipFill>
        <p:spPr>
          <a:xfrm>
            <a:off x="5421248" y="10"/>
            <a:ext cx="6770751"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İçerik Yer Tutucusu 2">
            <a:extLst>
              <a:ext uri="{FF2B5EF4-FFF2-40B4-BE49-F238E27FC236}">
                <a16:creationId xmlns:a16="http://schemas.microsoft.com/office/drawing/2014/main" id="{11CB3551-DC43-2A10-4D0E-7A12A7164161}"/>
              </a:ext>
            </a:extLst>
          </p:cNvPr>
          <p:cNvSpPr>
            <a:spLocks noGrp="1"/>
          </p:cNvSpPr>
          <p:nvPr>
            <p:ph idx="1"/>
          </p:nvPr>
        </p:nvSpPr>
        <p:spPr>
          <a:xfrm>
            <a:off x="130682" y="1209675"/>
            <a:ext cx="6086857" cy="4438650"/>
          </a:xfrm>
        </p:spPr>
        <p:txBody>
          <a:bodyPr anchor="t">
            <a:normAutofit fontScale="92500" lnSpcReduction="100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TURKISH EDUCATION SYSTEM</a:t>
            </a:r>
          </a:p>
          <a:p>
            <a:pPr marL="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US"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It consists of two main parts: formal education and non-formal education.</a:t>
            </a:r>
            <a:r>
              <a:rPr kumimoji="0" lang="tr-T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Formal education is the education given to people of the same age and level in a programmed manner within the school.</a:t>
            </a:r>
            <a:r>
              <a:rPr kumimoji="0" lang="tr-T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Formal education consists of pre-school education, primary education, secondary education and higher education institutions.</a:t>
            </a:r>
            <a:r>
              <a:rPr kumimoji="0" lang="tr-T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Education is compulsory for all children between the ages of 6 and 17, regardless of nationality.</a:t>
            </a:r>
            <a:r>
              <a:rPr kumimoji="0" lang="tr-T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Non-formal education, on the other hand, refers to all the trainings carried out together with or outside formal education.</a:t>
            </a:r>
            <a:r>
              <a:rPr kumimoji="0" lang="tr-T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19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1900" dirty="0"/>
          </a:p>
        </p:txBody>
      </p:sp>
    </p:spTree>
    <p:extLst>
      <p:ext uri="{BB962C8B-B14F-4D97-AF65-F5344CB8AC3E}">
        <p14:creationId xmlns:p14="http://schemas.microsoft.com/office/powerpoint/2010/main" val="69119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D42CCC-15BC-2A0C-9016-04733DFF0A2B}"/>
              </a:ext>
            </a:extLst>
          </p:cNvPr>
          <p:cNvSpPr>
            <a:spLocks noGrp="1"/>
          </p:cNvSpPr>
          <p:nvPr>
            <p:ph idx="1"/>
          </p:nvPr>
        </p:nvSpPr>
        <p:spPr>
          <a:xfrm>
            <a:off x="790575" y="1670050"/>
            <a:ext cx="10610850" cy="3517900"/>
          </a:xfrm>
        </p:spPr>
        <p:txBody>
          <a:bodyPr>
            <a:norm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order to have the right to education, it is compulsory to be legally present in T</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One of the fundamental principles of the Turkish education system is the principle of universality and equality.</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right to education in educational institutions in our country is the right of everyone regardless of language, race, gender and religion.</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our country, no person or group is given privilege in education.</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right to education is available to everyone and it is a crime to prevent a person from having their right to education.</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88357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B40DAF-85F9-B32E-E4A0-A6E03A976DC3}"/>
              </a:ext>
            </a:extLst>
          </p:cNvPr>
          <p:cNvSpPr>
            <a:spLocks noGrp="1"/>
          </p:cNvSpPr>
          <p:nvPr>
            <p:ph idx="1"/>
          </p:nvPr>
        </p:nvSpPr>
        <p:spPr>
          <a:xfrm>
            <a:off x="838200" y="1253331"/>
            <a:ext cx="10515600" cy="4351338"/>
          </a:xfrm>
        </p:spPr>
        <p:txBody>
          <a:bodyPr>
            <a:norm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After the compulsory education, if the person is successful in the exam, he/she is entitled to </a:t>
            </a:r>
            <a:r>
              <a:rPr kumimoji="0" lang="en-US"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enrol</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in a higher education program.</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higher education institutions are the educational institutions that provide at least two years of education, and these institutions also aim to train individuals needed in scientific branches.</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a:t>
            </a:r>
            <a:r>
              <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a:t>
            </a:r>
            <a:r>
              <a:rPr kumimoji="0" lang="en-US"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igher</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education institutions consist of universities, faculties, institutes, colleges, conservatories, vocational schools and application and research centers.</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125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yüzü, başlama, kişi, şahıs, mezuniyet içeren bir resim&#10;&#10;Açıklama otomatik olarak oluşturuldu">
            <a:extLst>
              <a:ext uri="{FF2B5EF4-FFF2-40B4-BE49-F238E27FC236}">
                <a16:creationId xmlns:a16="http://schemas.microsoft.com/office/drawing/2014/main" id="{226DBF18-EFAF-69DC-ADEE-E0CE5BE52259}"/>
              </a:ext>
            </a:extLst>
          </p:cNvPr>
          <p:cNvPicPr>
            <a:picLocks noChangeAspect="1"/>
          </p:cNvPicPr>
          <p:nvPr/>
        </p:nvPicPr>
        <p:blipFill>
          <a:blip r:embed="rId2">
            <a:extLst>
              <a:ext uri="{28A0092B-C50C-407E-A947-70E740481C1C}">
                <a14:useLocalDpi xmlns:a14="http://schemas.microsoft.com/office/drawing/2010/main" val="0"/>
              </a:ext>
            </a:extLst>
          </a:blip>
          <a:srcRect l="14150" r="25178" b="1"/>
          <a:stretch/>
        </p:blipFill>
        <p:spPr>
          <a:xfrm>
            <a:off x="6553200" y="10"/>
            <a:ext cx="5638800" cy="6857990"/>
          </a:xfrm>
          <a:prstGeom prst="rect">
            <a:avLst/>
          </a:prstGeom>
        </p:spPr>
      </p:pic>
      <p:sp>
        <p:nvSpPr>
          <p:cNvPr id="3" name="İçerik Yer Tutucusu 2">
            <a:extLst>
              <a:ext uri="{FF2B5EF4-FFF2-40B4-BE49-F238E27FC236}">
                <a16:creationId xmlns:a16="http://schemas.microsoft.com/office/drawing/2014/main" id="{B151836A-6674-ABA8-0DA0-24C1A8274F93}"/>
              </a:ext>
            </a:extLst>
          </p:cNvPr>
          <p:cNvSpPr>
            <a:spLocks noGrp="1"/>
          </p:cNvSpPr>
          <p:nvPr>
            <p:ph idx="1"/>
          </p:nvPr>
        </p:nvSpPr>
        <p:spPr>
          <a:xfrm>
            <a:off x="371094" y="990600"/>
            <a:ext cx="6029706" cy="5248275"/>
          </a:xfrm>
        </p:spPr>
        <p:txBody>
          <a:bodyPr anchor="t">
            <a:normAutofit/>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Higher education includes associate degree programs (2 years), undergraduate programs (4 years),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postgraduate</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program</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and doctoral programs.</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Associate</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Degree</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Associate degree programs consist of at least two-year programs, which generally give priority to students who have graduated from vocational and technical secondary education and aim to train qualified manpower.</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tr-TR" sz="26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Bachelor’s</a:t>
            </a:r>
            <a:r>
              <a:rPr kumimoji="0" lang="tr-TR" sz="26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6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Degree</a:t>
            </a:r>
            <a:endParaRPr kumimoji="0" lang="tr-TR" sz="26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10000"/>
              </a:lnSpc>
              <a:spcBef>
                <a:spcPts val="1000"/>
              </a:spcBef>
              <a:spcAft>
                <a:spcPts val="8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Bachelor's degree consists of at least four-year programs based on the student's secondary education achievements.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 undergraduate programs, students in T</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have to pass a two-stage exam.</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72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FBB772-6414-560E-27E3-681225FF3BEE}"/>
              </a:ext>
            </a:extLst>
          </p:cNvPr>
          <p:cNvSpPr>
            <a:spLocks noGrp="1"/>
          </p:cNvSpPr>
          <p:nvPr>
            <p:ph idx="1"/>
          </p:nvPr>
        </p:nvSpPr>
        <p:spPr>
          <a:xfrm>
            <a:off x="838200" y="1253331"/>
            <a:ext cx="10515600" cy="4351338"/>
          </a:xfrm>
        </p:spPr>
        <p:txBody>
          <a:bodyPr>
            <a:normAutofit/>
          </a:bodyPr>
          <a:lstStyle/>
          <a:p>
            <a:pPr marL="22860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Postgraduate</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Postgraduate programs are divided into two as postgraduate programs with thesis and postgraduate programs without thesis.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After achieving success in the required exams, the student is given the right to enroll.</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postgraduate programs with thesis, scientific research methods are taught and it is aimed to reach information with these methods and to use and interpret this information.</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postgraduate programs without thesis, it is aimed to gain and apply knowledge on professional subjects in which the person is competent.</a:t>
            </a: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Doctorate</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Students who meet the conditions and have the necessary qualifications can be accepted to doctoral programs.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Accepted students must be successful in the specified exams and studies.</a:t>
            </a:r>
            <a:endParaRPr kumimoji="0" lang="tr-T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1269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E3B29A-399A-BC55-0136-BCC5E356FDC7}"/>
              </a:ext>
            </a:extLst>
          </p:cNvPr>
          <p:cNvSpPr>
            <a:spLocks noGrp="1"/>
          </p:cNvSpPr>
          <p:nvPr>
            <p:ph idx="1"/>
          </p:nvPr>
        </p:nvSpPr>
        <p:spPr/>
        <p:txBody>
          <a:bodyPr/>
          <a:lstStyle/>
          <a:p>
            <a:pPr marL="22860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Registration and Acceptance Conditions for Foreign Students to Turkish Schools</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Foreign students are obliged to obtain an identity document and an identification number from the Directorate General of Migration Management in order to benefit from schools, education rights and other opportunities in T</a:t>
            </a:r>
            <a:r>
              <a:rPr kumimoji="0" lang="tr-T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addition, foreign students must register in the Address Registration System to have the right to enroll and study.</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Students who have not registered in the Address Registration System can attend classes as ‘guest students’ but are not entitled to receive a diploma.</a:t>
            </a:r>
            <a:endParaRPr kumimoji="0" lang="tr-TR"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endParaRPr lang="tr-TR" dirty="0"/>
          </a:p>
        </p:txBody>
      </p:sp>
    </p:spTree>
    <p:extLst>
      <p:ext uri="{BB962C8B-B14F-4D97-AF65-F5344CB8AC3E}">
        <p14:creationId xmlns:p14="http://schemas.microsoft.com/office/powerpoint/2010/main" val="1281524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22F758-E865-9A91-7445-05121CE69859}"/>
              </a:ext>
            </a:extLst>
          </p:cNvPr>
          <p:cNvSpPr>
            <a:spLocks noGrp="1"/>
          </p:cNvSpPr>
          <p:nvPr>
            <p:ph idx="1"/>
          </p:nvPr>
        </p:nvSpPr>
        <p:spPr>
          <a:xfrm>
            <a:off x="838200" y="1253331"/>
            <a:ext cx="10515600" cy="4351338"/>
          </a:xfrm>
        </p:spPr>
        <p:txBody>
          <a:bodyPr>
            <a:normAutofit fontScale="92500" lnSpcReduction="10000"/>
          </a:bodyPr>
          <a:lstStyle/>
          <a:p>
            <a:pPr marL="228600" marR="0" lvl="0" indent="0" algn="ctr"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Entry</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to</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Higher</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Education</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14350" marR="0" lvl="0" indent="-28575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YÖS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Examination</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Turkish</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Yabancı Uyruklu Öğrenci Sınavı) is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conducted</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by</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Measuring</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Selection</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and</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Placement</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Center (</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Turkish</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Ölçme, Seçme ve Yerleştirme Merkezi, ÖSYM).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universities in T</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do not hold their own entrance examinations for foreign students.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order for foreign students to benefit from the right to education and to enter higher education, they must meet the exams, scores and conditions determined by the institutions.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first requirement is that a foreign student must have graduated from a secondary education institution.</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 foreign student who wants to enroll in a university in T</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must apply to the relevant university with the necessary documents.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relevant university decides whether or not to accept a foreign student.</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general, foreign students who want to study in T</a:t>
            </a:r>
            <a:r>
              <a:rPr kumimoji="0" lang="tr-T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should carefully examine and read the title and contents of ‘Those who will receive education with their own means / Those who received a high school education abroad’ on the website of the Council of Higher Education (YÖK).</a:t>
            </a:r>
            <a:endParaRPr kumimoji="0" lang="tr-T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05085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4727A3-4830-9A25-1ECF-C15DA872FCEE}"/>
              </a:ext>
            </a:extLst>
          </p:cNvPr>
          <p:cNvSpPr>
            <a:spLocks noGrp="1"/>
          </p:cNvSpPr>
          <p:nvPr>
            <p:ph idx="1"/>
          </p:nvPr>
        </p:nvSpPr>
        <p:spPr/>
        <p:txBody>
          <a:bodyPr>
            <a:norm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During the admission of foreign students, the exams that have the status of high-school graduation exams are always considered valid.</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However, the validity period of the exams, which have the status of university entrance exams, is limited to two years.</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State universities and foundation universities in T</a:t>
            </a:r>
            <a:r>
              <a:rPr kumimoji="0" lang="tr-TR" sz="2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ürkiye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can demand money from students.</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The Council of Ministers determines the fees to be paid to state universities, and the boards of the relevant foundation universities determine the fees to be paid to foundation universities.</a:t>
            </a:r>
            <a:endParaRPr kumimoji="0" lang="tr-TR"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3184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B94367-C7BA-90A5-1AC6-4CDEA8552A58}"/>
              </a:ext>
            </a:extLst>
          </p:cNvPr>
          <p:cNvSpPr>
            <a:spLocks noGrp="1"/>
          </p:cNvSpPr>
          <p:nvPr>
            <p:ph idx="1"/>
          </p:nvPr>
        </p:nvSpPr>
        <p:spPr>
          <a:xfrm>
            <a:off x="838200" y="1253331"/>
            <a:ext cx="6572250" cy="4351338"/>
          </a:xfrm>
        </p:spPr>
        <p:txBody>
          <a:bodyPr>
            <a:normAutofit fontScale="92500"/>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or KBU for short, is a state university founded in 2007.</a:t>
            </a:r>
            <a:r>
              <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university bears the name of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province where it is located.</a:t>
            </a: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srgbClr val="202122"/>
                </a:solidFill>
                <a:effectLst/>
                <a:uLnTx/>
                <a:uFillTx/>
                <a:latin typeface="Times New Roman" panose="02020603050405020304" pitchFamily="18" charset="0"/>
                <a:ea typeface="+mn-ea"/>
                <a:cs typeface="Times New Roman" panose="02020603050405020304" pitchFamily="18" charset="0"/>
              </a:rPr>
              <a:t>Karabük</a:t>
            </a:r>
            <a:r>
              <a:rPr kumimoji="0" lang="en-US" sz="22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 University Iron and Steel Campus is the central campus.</a:t>
            </a:r>
            <a:r>
              <a:rPr kumimoji="0" lang="tr-TR" sz="22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The Iron and Steel Campus has many faculties, institutes, research centers, tennis courts, lodgings, dormitories and ATMs. It has also an Olympic swimming pool, a football field, an indoor sports hall, a post office, a branch bank, a botanical garden and a mosque.</a:t>
            </a:r>
            <a:endParaRPr kumimoji="0" lang="tr-T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Resim 8" descr="dış mekan, gökyüzü, ağaç, taşıt, araç içeren bir resim&#10;&#10;Açıklama otomatik olarak oluşturuldu">
            <a:extLst>
              <a:ext uri="{FF2B5EF4-FFF2-40B4-BE49-F238E27FC236}">
                <a16:creationId xmlns:a16="http://schemas.microsoft.com/office/drawing/2014/main" id="{099167E6-CA23-C681-6E00-74809C59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675" y="1253331"/>
            <a:ext cx="4254500" cy="3823494"/>
          </a:xfrm>
          <a:prstGeom prst="rect">
            <a:avLst/>
          </a:prstGeom>
        </p:spPr>
      </p:pic>
    </p:spTree>
    <p:extLst>
      <p:ext uri="{BB962C8B-B14F-4D97-AF65-F5344CB8AC3E}">
        <p14:creationId xmlns:p14="http://schemas.microsoft.com/office/powerpoint/2010/main" val="300274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334316-10F9-3000-D346-02E901AE8193}"/>
              </a:ext>
            </a:extLst>
          </p:cNvPr>
          <p:cNvSpPr>
            <a:spLocks noGrp="1"/>
          </p:cNvSpPr>
          <p:nvPr>
            <p:ph type="title"/>
          </p:nvPr>
        </p:nvSpPr>
        <p:spPr>
          <a:xfrm>
            <a:off x="1137034" y="609597"/>
            <a:ext cx="9392421" cy="1330841"/>
          </a:xfrm>
        </p:spPr>
        <p:txBody>
          <a:bodyPr>
            <a:normAutofit/>
          </a:bodyPr>
          <a:lstStyle/>
          <a:p>
            <a:pPr algn="ctr"/>
            <a:r>
              <a:rPr lang="en-US" b="1" dirty="0">
                <a:effectLst/>
                <a:latin typeface="Times New Roman" panose="02020603050405020304" pitchFamily="18" charset="0"/>
                <a:ea typeface="Aptos" panose="020B0004020202020204" pitchFamily="34" charset="0"/>
              </a:rPr>
              <a:t>T</a:t>
            </a:r>
            <a:r>
              <a:rPr lang="tr-TR" b="1" dirty="0" err="1">
                <a:effectLst/>
                <a:latin typeface="Times New Roman" panose="02020603050405020304" pitchFamily="18" charset="0"/>
                <a:ea typeface="Aptos" panose="020B0004020202020204" pitchFamily="34" charset="0"/>
              </a:rPr>
              <a:t>ürkiye</a:t>
            </a:r>
            <a:r>
              <a:rPr lang="en-US" b="1" dirty="0">
                <a:effectLst/>
                <a:latin typeface="Times New Roman" panose="02020603050405020304" pitchFamily="18" charset="0"/>
                <a:ea typeface="Aptos" panose="020B0004020202020204" pitchFamily="34" charset="0"/>
              </a:rPr>
              <a:t>'s Cultural Structure, Traditions and Customs</a:t>
            </a:r>
            <a:endParaRPr lang="tr-TR" dirty="0"/>
          </a:p>
        </p:txBody>
      </p:sp>
      <p:sp>
        <p:nvSpPr>
          <p:cNvPr id="3" name="İçerik Yer Tutucusu 2">
            <a:extLst>
              <a:ext uri="{FF2B5EF4-FFF2-40B4-BE49-F238E27FC236}">
                <a16:creationId xmlns:a16="http://schemas.microsoft.com/office/drawing/2014/main" id="{990FBBF0-3A4B-1270-2BFB-A6295C6533FE}"/>
              </a:ext>
            </a:extLst>
          </p:cNvPr>
          <p:cNvSpPr>
            <a:spLocks noGrp="1"/>
          </p:cNvSpPr>
          <p:nvPr>
            <p:ph idx="1"/>
          </p:nvPr>
        </p:nvSpPr>
        <p:spPr>
          <a:xfrm>
            <a:off x="314325" y="2198362"/>
            <a:ext cx="6286499" cy="3917773"/>
          </a:xfrm>
        </p:spPr>
        <p:txBody>
          <a:bodyPr>
            <a:normAutofit lnSpcReduction="10000"/>
          </a:bodyPr>
          <a:lstStyle/>
          <a:p>
            <a:pPr marL="0" indent="0" algn="just">
              <a:lnSpc>
                <a:spcPct val="100000"/>
              </a:lnSpc>
              <a:spcAft>
                <a:spcPts val="800"/>
              </a:spcAft>
              <a:buNone/>
            </a:pPr>
            <a:r>
              <a:rPr lang="tr-TR" sz="1800" b="1" kern="100" dirty="0" err="1">
                <a:effectLst/>
                <a:latin typeface="Times New Roman" panose="02020603050405020304" pitchFamily="18" charset="0"/>
                <a:ea typeface="Aptos" panose="020B0004020202020204" pitchFamily="34" charset="0"/>
                <a:cs typeface="Times New Roman" panose="02020603050405020304" pitchFamily="18" charset="0"/>
              </a:rPr>
              <a:t>Turkish</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 Language </a:t>
            </a:r>
            <a:r>
              <a:rPr lang="tr-TR" sz="1800" b="1" kern="100" dirty="0" err="1">
                <a:effectLst/>
                <a:latin typeface="Times New Roman" panose="02020603050405020304" pitchFamily="18" charset="0"/>
                <a:ea typeface="Aptos" panose="020B0004020202020204" pitchFamily="34" charset="0"/>
                <a:cs typeface="Times New Roman" panose="02020603050405020304" pitchFamily="18" charset="0"/>
              </a:rPr>
              <a:t>and</a:t>
            </a:r>
            <a:r>
              <a:rPr lang="tr-TR"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1800" b="1" kern="100" dirty="0" err="1">
                <a:effectLst/>
                <a:latin typeface="Times New Roman" panose="02020603050405020304" pitchFamily="18" charset="0"/>
                <a:ea typeface="Aptos" panose="020B0004020202020204" pitchFamily="34" charset="0"/>
                <a:cs typeface="Times New Roman" panose="02020603050405020304" pitchFamily="18" charset="0"/>
              </a:rPr>
              <a:t>Features</a:t>
            </a:r>
            <a:endParaRPr lang="tr-TR"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official language of the Republic of T</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is Turkish. Turkish is one of the oldest and deep-rooted languages of the world.</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first traces of Turkish are found 4500-5000 years ago.</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There are 168 common words between Sumerian, the language of the world's first known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civilisation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Turkish.</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Turkish was spoken in a wide geography from Hungary to China and from Siberia to Egypt.</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Turkish is an agglutinative language. There is a fixed root and suffixes to this root. In Turkish, roots do not change according to gender and time. Vocal harmony is important in Turkish. This is an important factor that provides harmony.</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harita, metin, atlas içeren bir resim&#10;&#10;Açıklama otomatik olarak oluşturuldu">
            <a:extLst>
              <a:ext uri="{FF2B5EF4-FFF2-40B4-BE49-F238E27FC236}">
                <a16:creationId xmlns:a16="http://schemas.microsoft.com/office/drawing/2014/main" id="{9D05D996-7495-AA6C-2F11-799D22C7E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740047"/>
            <a:ext cx="4788505" cy="2645649"/>
          </a:xfrm>
          <a:prstGeom prst="rect">
            <a:avLst/>
          </a:prstGeom>
        </p:spPr>
      </p:pic>
    </p:spTree>
    <p:extLst>
      <p:ext uri="{BB962C8B-B14F-4D97-AF65-F5344CB8AC3E}">
        <p14:creationId xmlns:p14="http://schemas.microsoft.com/office/powerpoint/2010/main" val="1141949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DC6F18A-A36B-72FC-2780-C9FF595E5B92}"/>
              </a:ext>
            </a:extLst>
          </p:cNvPr>
          <p:cNvSpPr>
            <a:spLocks noGrp="1"/>
          </p:cNvSpPr>
          <p:nvPr>
            <p:ph idx="1"/>
          </p:nvPr>
        </p:nvSpPr>
        <p:spPr>
          <a:xfrm>
            <a:off x="4654294" y="4777739"/>
            <a:ext cx="6897626" cy="1399223"/>
          </a:xfrm>
        </p:spPr>
        <p:txBody>
          <a:bodyPr anchor="ct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Academic Units of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a:t>
            </a:r>
            <a:endParaRPr kumimoji="0" lang="tr-TR"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Resim 5" descr="metin, ekran görüntüsü, menü, tasarım içeren bir resim">
            <a:extLst>
              <a:ext uri="{FF2B5EF4-FFF2-40B4-BE49-F238E27FC236}">
                <a16:creationId xmlns:a16="http://schemas.microsoft.com/office/drawing/2014/main" id="{FBF95606-2C25-1AD1-AFF0-459FF4688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4462272"/>
          </a:xfrm>
          <a:prstGeom prst="rect">
            <a:avLst/>
          </a:prstGeom>
        </p:spPr>
      </p:pic>
    </p:spTree>
    <p:extLst>
      <p:ext uri="{BB962C8B-B14F-4D97-AF65-F5344CB8AC3E}">
        <p14:creationId xmlns:p14="http://schemas.microsoft.com/office/powerpoint/2010/main" val="506856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iyim, kişi, şahıs, kol, paça, meneviş mavisi içeren bir resim&#10;&#10;Açıklama otomatik olarak oluşturuldu">
            <a:extLst>
              <a:ext uri="{FF2B5EF4-FFF2-40B4-BE49-F238E27FC236}">
                <a16:creationId xmlns:a16="http://schemas.microsoft.com/office/drawing/2014/main" id="{D0B0D463-49F4-D001-25B4-40D77A2C0A7B}"/>
              </a:ext>
            </a:extLst>
          </p:cNvPr>
          <p:cNvPicPr>
            <a:picLocks noChangeAspect="1"/>
          </p:cNvPicPr>
          <p:nvPr/>
        </p:nvPicPr>
        <p:blipFill>
          <a:blip r:embed="rId2">
            <a:extLst>
              <a:ext uri="{28A0092B-C50C-407E-A947-70E740481C1C}">
                <a14:useLocalDpi xmlns:a14="http://schemas.microsoft.com/office/drawing/2010/main" val="0"/>
              </a:ext>
            </a:extLst>
          </a:blip>
          <a:srcRect l="19411" r="33707"/>
          <a:stretch/>
        </p:blipFill>
        <p:spPr>
          <a:xfrm>
            <a:off x="2522358" y="10"/>
            <a:ext cx="9669642" cy="6857990"/>
          </a:xfrm>
          <a:prstGeom prst="rect">
            <a:avLst/>
          </a:prstGeom>
        </p:spPr>
      </p:pic>
      <p:sp>
        <p:nvSpPr>
          <p:cNvPr id="3" name="İçerik Yer Tutucusu 2">
            <a:extLst>
              <a:ext uri="{FF2B5EF4-FFF2-40B4-BE49-F238E27FC236}">
                <a16:creationId xmlns:a16="http://schemas.microsoft.com/office/drawing/2014/main" id="{570F4C55-9F70-5C54-CE55-4EF5ADA3D1AA}"/>
              </a:ext>
            </a:extLst>
          </p:cNvPr>
          <p:cNvSpPr>
            <a:spLocks noGrp="1"/>
          </p:cNvSpPr>
          <p:nvPr>
            <p:ph idx="1"/>
          </p:nvPr>
        </p:nvSpPr>
        <p:spPr>
          <a:xfrm>
            <a:off x="196733" y="1143000"/>
            <a:ext cx="6585067" cy="5219700"/>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TURKISH HEALTHCARE SYSTEM</a:t>
            </a:r>
            <a:endParaRPr kumimoji="0" lang="tr-TR"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 health institutions in the Turkish healthcare system are divided into three levels: primary, secondary and tertiary healthcare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000"/>
              </a:spcBef>
              <a:spcAft>
                <a:spcPts val="0"/>
              </a:spcAft>
              <a:buClrTx/>
              <a:buSzTx/>
              <a:buFont typeface="+mj-lt"/>
              <a:buAutoNum type="alphaLcPeriod"/>
              <a:tabLst/>
              <a:defRPr/>
            </a:pP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Primary</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healthcare</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State health centers located in districts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community</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centers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tuberculosis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dispensaries</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000"/>
              </a:spcBef>
              <a:spcAft>
                <a:spcPts val="0"/>
              </a:spcAft>
              <a:buClrTx/>
              <a:buSzTx/>
              <a:buFont typeface="+mj-lt"/>
              <a:buAutoNum type="alphaLcPeriod"/>
              <a:tabLst/>
              <a:defRPr/>
            </a:pP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Secondary</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healthcare</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Public</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hospitals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1000"/>
              </a:spcBef>
              <a:spcAft>
                <a:spcPts val="800"/>
              </a:spcAft>
              <a:buClrTx/>
              <a:buSzTx/>
              <a:buFont typeface="+mj-lt"/>
              <a:buAutoNum type="alphaLcPeriod"/>
              <a:tabLst/>
              <a:defRPr/>
            </a:pP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Tertiary</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healthcare</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sng"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r>
              <a:rPr kumimoji="0" lang="tr-TR" sz="2200" b="0"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Training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and</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research</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hospitals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University</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hospitals</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100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However, hospitals also have emergency health services for emergencies.</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6796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EF3CA6-9BFC-6158-DB38-46EA96231C3B}"/>
              </a:ext>
            </a:extLst>
          </p:cNvPr>
          <p:cNvSpPr>
            <a:spLocks noGrp="1"/>
          </p:cNvSpPr>
          <p:nvPr>
            <p:ph idx="1"/>
          </p:nvPr>
        </p:nvSpPr>
        <p:spPr>
          <a:xfrm>
            <a:off x="838200" y="1733549"/>
            <a:ext cx="10515600" cy="4271169"/>
          </a:xfrm>
        </p:spPr>
        <p:txBody>
          <a:bodyPr/>
          <a:lstStyle/>
          <a:p>
            <a:pPr marL="0" marR="0" lvl="0" indent="0" algn="just"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Primary</a:t>
            </a:r>
            <a:r>
              <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Healthcare </a:t>
            </a: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These health institutions are the institutions where patients without emergencies can receive outpatient treatment.</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Community health centers and health centers are among these institutions.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Foreigners with address registration and residence permit can benefit from these institutions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p</a:t>
            </a:r>
            <a:r>
              <a:rPr kumimoji="0" lang="en-US"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atients</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who cannot be treated in primary healthcare institutions are directed to secondary healthcare institutions.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Family health centers, also known as ASMs or community health centers among the public, are primary healthcare institutions generally located in neighborhoods.</a:t>
            </a: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metin, logo, yazı tipi, grafik içeren bir resim&#10;&#10;Açıklama otomatik olarak oluşturuldu">
            <a:extLst>
              <a:ext uri="{FF2B5EF4-FFF2-40B4-BE49-F238E27FC236}">
                <a16:creationId xmlns:a16="http://schemas.microsoft.com/office/drawing/2014/main" id="{42476B02-A7FB-AB3E-1684-40F94704C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0" y="298185"/>
            <a:ext cx="2305050" cy="2064771"/>
          </a:xfrm>
          <a:prstGeom prst="rect">
            <a:avLst/>
          </a:prstGeom>
        </p:spPr>
      </p:pic>
    </p:spTree>
    <p:extLst>
      <p:ext uri="{BB962C8B-B14F-4D97-AF65-F5344CB8AC3E}">
        <p14:creationId xmlns:p14="http://schemas.microsoft.com/office/powerpoint/2010/main" val="1673203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7E88A9-8F73-E4E5-3B20-A54719095308}"/>
              </a:ext>
            </a:extLst>
          </p:cNvPr>
          <p:cNvSpPr>
            <a:spLocks noGrp="1"/>
          </p:cNvSpPr>
          <p:nvPr>
            <p:ph idx="1"/>
          </p:nvPr>
        </p:nvSpPr>
        <p:spPr/>
        <p:txBody>
          <a:body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Secondary</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Healthcare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These health institutions are hospitals where patients are hospitalized and examined and their diseases are identified and treated.</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Secondary healthcare institutions are the state hospitals that are not training and research hospitals, district polyclinics, oral and dental health centers and the state hospitals in the districts.</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Some hospitals offer free interpreting services, while others do not.</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It is generally known that foreign students who do not speak Turkish are likely to go to a hospital with an interpreter.</a:t>
            </a:r>
            <a:r>
              <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If the diagnosis cannot be established during a treatment or if the patient's treatment requires more detail, the patient is usually referred to tertiary healthcare institutions.</a:t>
            </a:r>
            <a:endParaRPr kumimoji="0" lang="tr-T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9672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560BD5-EEF1-ED36-2089-30F5700FC7E9}"/>
              </a:ext>
            </a:extLst>
          </p:cNvPr>
          <p:cNvSpPr>
            <a:spLocks noGrp="1"/>
          </p:cNvSpPr>
          <p:nvPr>
            <p:ph idx="1"/>
          </p:nvPr>
        </p:nvSpPr>
        <p:spPr>
          <a:xfrm>
            <a:off x="838200" y="758825"/>
            <a:ext cx="10515600" cy="86995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secondary</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healthcare</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tr-TR"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institutions</a:t>
            </a:r>
            <a:r>
              <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Karabük</a:t>
            </a:r>
          </a:p>
        </p:txBody>
      </p:sp>
      <p:pic>
        <p:nvPicPr>
          <p:cNvPr id="5" name="Resim 4" descr="metin, dış mekan, bina, gökyüzü içeren bir resim&#10;&#10;Açıklama otomatik olarak oluşturuldu">
            <a:extLst>
              <a:ext uri="{FF2B5EF4-FFF2-40B4-BE49-F238E27FC236}">
                <a16:creationId xmlns:a16="http://schemas.microsoft.com/office/drawing/2014/main" id="{5745177A-41DE-7E6D-128E-9090CBF2F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1924050"/>
            <a:ext cx="4943475" cy="3009900"/>
          </a:xfrm>
          <a:prstGeom prst="rect">
            <a:avLst/>
          </a:prstGeom>
        </p:spPr>
      </p:pic>
      <p:pic>
        <p:nvPicPr>
          <p:cNvPr id="7" name="Resim 6" descr="dış mekan, bina, gökyüzü, ağaç içeren bir resim&#10;&#10;Açıklama otomatik olarak oluşturuldu">
            <a:extLst>
              <a:ext uri="{FF2B5EF4-FFF2-40B4-BE49-F238E27FC236}">
                <a16:creationId xmlns:a16="http://schemas.microsoft.com/office/drawing/2014/main" id="{1C6F11FB-F8F4-6239-DB9B-A716FA14B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24050"/>
            <a:ext cx="4514850" cy="3009900"/>
          </a:xfrm>
          <a:prstGeom prst="rect">
            <a:avLst/>
          </a:prstGeom>
        </p:spPr>
      </p:pic>
      <p:sp>
        <p:nvSpPr>
          <p:cNvPr id="8" name="Metin kutusu 7">
            <a:extLst>
              <a:ext uri="{FF2B5EF4-FFF2-40B4-BE49-F238E27FC236}">
                <a16:creationId xmlns:a16="http://schemas.microsoft.com/office/drawing/2014/main" id="{16205652-3B60-54B8-83CC-A816ECFC15B1}"/>
              </a:ext>
            </a:extLst>
          </p:cNvPr>
          <p:cNvSpPr txBox="1"/>
          <p:nvPr/>
        </p:nvSpPr>
        <p:spPr>
          <a:xfrm>
            <a:off x="600075" y="5381625"/>
            <a:ext cx="49911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District State Hospital in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Safranbolu</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Karabük</a:t>
            </a:r>
          </a:p>
        </p:txBody>
      </p:sp>
      <p:sp>
        <p:nvSpPr>
          <p:cNvPr id="9" name="Metin kutusu 8">
            <a:extLst>
              <a:ext uri="{FF2B5EF4-FFF2-40B4-BE49-F238E27FC236}">
                <a16:creationId xmlns:a16="http://schemas.microsoft.com/office/drawing/2014/main" id="{BF06C261-ABD0-93FD-302A-FD71F3F2A2BC}"/>
              </a:ext>
            </a:extLst>
          </p:cNvPr>
          <p:cNvSpPr txBox="1"/>
          <p:nvPr/>
        </p:nvSpPr>
        <p:spPr>
          <a:xfrm>
            <a:off x="6519862" y="5381625"/>
            <a:ext cx="49911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Oral and Dental Health Education and Research Hospital in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01052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8F8B38-A5F9-28F5-2FA7-3237767FCFEF}"/>
              </a:ext>
            </a:extLst>
          </p:cNvPr>
          <p:cNvSpPr>
            <a:spLocks noGrp="1"/>
          </p:cNvSpPr>
          <p:nvPr>
            <p:ph idx="1"/>
          </p:nvPr>
        </p:nvSpPr>
        <p:spPr/>
        <p:txBody>
          <a:bodyPr/>
          <a:lstStyle/>
          <a:p>
            <a:pPr marL="0" marR="0" lvl="0" indent="0" algn="ctr"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Tertiary</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Healthcare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Institutions</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Tertiary healthcare institutions are training and research hospitals, university hospitals, university-affiliated medical faculties and district polyclinics.</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Tertiary healthcare institutions generally provide services to patients whose problems cannot be solved and whose treatments cannot be provided by primary healthcare institutions and secondary healthcare institutions.</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156666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680DF3-D7FC-C69B-BEAB-6975D164A9C1}"/>
              </a:ext>
            </a:extLst>
          </p:cNvPr>
          <p:cNvSpPr>
            <a:spLocks noGrp="1"/>
          </p:cNvSpPr>
          <p:nvPr>
            <p:ph idx="1"/>
          </p:nvPr>
        </p:nvSpPr>
        <p:spPr>
          <a:xfrm>
            <a:off x="838200" y="720725"/>
            <a:ext cx="10515600" cy="67945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Tertiary Healthcare Institutions 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endParaRPr kumimoji="0" lang="tr-TR" sz="2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tr-TR" dirty="0"/>
          </a:p>
        </p:txBody>
      </p:sp>
      <p:pic>
        <p:nvPicPr>
          <p:cNvPr id="5" name="Resim 4" descr="dış mekan, ticari bina, gökyüzü, mimari içeren bir resim&#10;&#10;Açıklama otomatik olarak oluşturuldu">
            <a:extLst>
              <a:ext uri="{FF2B5EF4-FFF2-40B4-BE49-F238E27FC236}">
                <a16:creationId xmlns:a16="http://schemas.microsoft.com/office/drawing/2014/main" id="{E6FC1172-8CC4-BDC4-967A-BEEBA366D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085974"/>
            <a:ext cx="4995333" cy="2809875"/>
          </a:xfrm>
          <a:prstGeom prst="rect">
            <a:avLst/>
          </a:prstGeom>
        </p:spPr>
      </p:pic>
      <p:pic>
        <p:nvPicPr>
          <p:cNvPr id="7" name="Resim 6" descr="dış mekan, gökyüzü, mimari, bina içeren bir resim&#10;&#10;Açıklama otomatik olarak oluşturuldu">
            <a:extLst>
              <a:ext uri="{FF2B5EF4-FFF2-40B4-BE49-F238E27FC236}">
                <a16:creationId xmlns:a16="http://schemas.microsoft.com/office/drawing/2014/main" id="{EA08EA2E-1835-5FF4-C5AE-254D98B5A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467" y="2085974"/>
            <a:ext cx="4995333" cy="2809875"/>
          </a:xfrm>
          <a:prstGeom prst="rect">
            <a:avLst/>
          </a:prstGeom>
        </p:spPr>
      </p:pic>
      <p:sp>
        <p:nvSpPr>
          <p:cNvPr id="8" name="Metin kutusu 7">
            <a:extLst>
              <a:ext uri="{FF2B5EF4-FFF2-40B4-BE49-F238E27FC236}">
                <a16:creationId xmlns:a16="http://schemas.microsoft.com/office/drawing/2014/main" id="{23C451A2-6433-57E6-6A2F-83AD0C8303B4}"/>
              </a:ext>
            </a:extLst>
          </p:cNvPr>
          <p:cNvSpPr txBox="1"/>
          <p:nvPr/>
        </p:nvSpPr>
        <p:spPr>
          <a:xfrm>
            <a:off x="6267450" y="5133975"/>
            <a:ext cx="5086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a:t>
            </a:r>
            <a:r>
              <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ü</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 Training and Research Hospital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Beşbinevler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Additional Service Building</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Metin kutusu 9">
            <a:extLst>
              <a:ext uri="{FF2B5EF4-FFF2-40B4-BE49-F238E27FC236}">
                <a16:creationId xmlns:a16="http://schemas.microsoft.com/office/drawing/2014/main" id="{6CE6AEAD-5363-8257-5B75-41115A5CD230}"/>
              </a:ext>
            </a:extLst>
          </p:cNvPr>
          <p:cNvSpPr txBox="1"/>
          <p:nvPr/>
        </p:nvSpPr>
        <p:spPr>
          <a:xfrm>
            <a:off x="838199" y="5133974"/>
            <a:ext cx="508635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Karabük</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Training and Research Hospital</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24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98BF6F-42EE-09D4-25AF-8CB07334B884}"/>
              </a:ext>
            </a:extLst>
          </p:cNvPr>
          <p:cNvSpPr>
            <a:spLocks noGrp="1"/>
          </p:cNvSpPr>
          <p:nvPr>
            <p:ph idx="1"/>
          </p:nvPr>
        </p:nvSpPr>
        <p:spPr>
          <a:xfrm>
            <a:off x="455677" y="937211"/>
            <a:ext cx="5638799" cy="5568363"/>
          </a:xfrm>
        </p:spPr>
        <p:txBody>
          <a:bodyPr>
            <a:normAutofit/>
          </a:bodyPr>
          <a:lstStyle/>
          <a:p>
            <a:pPr marL="0" marR="0" lvl="0" indent="0" algn="ctr"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tr-TR" sz="2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Emergency</a:t>
            </a:r>
            <a:r>
              <a:rPr kumimoji="0" lang="tr-TR" sz="2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a:t>
            </a:r>
            <a:r>
              <a:rPr kumimoji="0" lang="tr-TR" sz="2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Services</a:t>
            </a: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Emergency health services are available 24 hours a day to help citizens in case of any emergency illness or injury.</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case of emergency, patients can benefit from the emergency units of hospitals.</a:t>
            </a:r>
            <a:endPar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112 is an emergency telephone number that patients can reach by telephone (free of charge) at any time of the day in case of illness or injury.</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 this emergency telephone line, the urgency and location of the person are determined and an ambulance is sent from the nearest hospital to the scene.</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After the first medical intervention at the scene, the patient is transferred to the hospital.</a:t>
            </a:r>
            <a:endPar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Resim 6" descr="metin, taşıt, araç, kara taşıtı, elektronik yön işaretleri içeren bir resim&#10;&#10;Açıklama otomatik olarak oluşturuldu">
            <a:extLst>
              <a:ext uri="{FF2B5EF4-FFF2-40B4-BE49-F238E27FC236}">
                <a16:creationId xmlns:a16="http://schemas.microsoft.com/office/drawing/2014/main" id="{DA8566E9-0BD5-C104-22FE-F7C5A90804AB}"/>
              </a:ext>
            </a:extLst>
          </p:cNvPr>
          <p:cNvPicPr>
            <a:picLocks noChangeAspect="1"/>
          </p:cNvPicPr>
          <p:nvPr/>
        </p:nvPicPr>
        <p:blipFill>
          <a:blip r:embed="rId2">
            <a:extLst>
              <a:ext uri="{28A0092B-C50C-407E-A947-70E740481C1C}">
                <a14:useLocalDpi xmlns:a14="http://schemas.microsoft.com/office/drawing/2010/main" val="0"/>
              </a:ext>
            </a:extLst>
          </a:blip>
          <a:srcRect t="9879" r="-1" b="-1"/>
          <a:stretch/>
        </p:blipFill>
        <p:spPr>
          <a:xfrm>
            <a:off x="6276974" y="-4"/>
            <a:ext cx="5915025"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Resim 4" descr="taşıt, araç, metin, kara taşıtı, tekerlek içeren bir resim&#10;&#10;Açıklama otomatik olarak oluşturuldu">
            <a:extLst>
              <a:ext uri="{FF2B5EF4-FFF2-40B4-BE49-F238E27FC236}">
                <a16:creationId xmlns:a16="http://schemas.microsoft.com/office/drawing/2014/main" id="{244374A6-6F85-4854-238D-15ED8CC93938}"/>
              </a:ext>
            </a:extLst>
          </p:cNvPr>
          <p:cNvPicPr>
            <a:picLocks noChangeAspect="1"/>
          </p:cNvPicPr>
          <p:nvPr/>
        </p:nvPicPr>
        <p:blipFill>
          <a:blip r:embed="rId3">
            <a:extLst>
              <a:ext uri="{28A0092B-C50C-407E-A947-70E740481C1C}">
                <a14:useLocalDpi xmlns:a14="http://schemas.microsoft.com/office/drawing/2010/main" val="0"/>
              </a:ext>
            </a:extLst>
          </a:blip>
          <a:srcRect t="6381" b="39107"/>
          <a:stretch/>
        </p:blipFill>
        <p:spPr>
          <a:xfrm>
            <a:off x="6096000" y="3802961"/>
            <a:ext cx="61031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115733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D0134F-A240-255A-CCFC-692608E62C5A}"/>
              </a:ext>
            </a:extLst>
          </p:cNvPr>
          <p:cNvSpPr>
            <a:spLocks noGrp="1"/>
          </p:cNvSpPr>
          <p:nvPr>
            <p:ph idx="1"/>
          </p:nvPr>
        </p:nvSpPr>
        <p:spPr>
          <a:xfrm>
            <a:off x="838200" y="1253331"/>
            <a:ext cx="10515600" cy="4351338"/>
          </a:xfrm>
        </p:spPr>
        <p:txBody>
          <a:bodyPr>
            <a:normAutofit/>
          </a:bodyPr>
          <a:lstStyle/>
          <a:p>
            <a:pPr marL="0" indent="0" algn="ctr">
              <a:lnSpc>
                <a:spcPct val="107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Making</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Hospital</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Appointment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MHRS (Centralized Physician Appointment System) is a system where citizens can make appointments with hospitals, oral and dental health and family physicians by calling Alo 182, on the web or through the MHRS mobile application. If patients go to hospitals without an appointment, they cannot be examined or wait in line for a long time.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Contact</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Alo 182</a:t>
            </a:r>
          </a:p>
          <a:p>
            <a:pPr algn="just">
              <a:lnSpc>
                <a:spcPct val="150000"/>
              </a:lnSpc>
              <a:spcAft>
                <a:spcPts val="800"/>
              </a:spcAft>
            </a:pP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Web </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address</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tr-TR"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MHRS | Randevu Al</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pic>
        <p:nvPicPr>
          <p:cNvPr id="5" name="Resim 4" descr="metin, yazı tipi, grafik, logo içeren bir resim&#10;&#10;Açıklama otomatik olarak oluşturuldu">
            <a:extLst>
              <a:ext uri="{FF2B5EF4-FFF2-40B4-BE49-F238E27FC236}">
                <a16:creationId xmlns:a16="http://schemas.microsoft.com/office/drawing/2014/main" id="{A8C533D1-39BB-B037-5910-98F2BE572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111" y="4232910"/>
            <a:ext cx="4086225" cy="2298502"/>
          </a:xfrm>
          <a:prstGeom prst="rect">
            <a:avLst/>
          </a:prstGeom>
        </p:spPr>
      </p:pic>
    </p:spTree>
    <p:extLst>
      <p:ext uri="{BB962C8B-B14F-4D97-AF65-F5344CB8AC3E}">
        <p14:creationId xmlns:p14="http://schemas.microsoft.com/office/powerpoint/2010/main" val="4095532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işi, şahıs, giyim, palto, gömlek, tişört içeren bir resim&#10;&#10;Açıklama otomatik olarak oluşturuldu">
            <a:extLst>
              <a:ext uri="{FF2B5EF4-FFF2-40B4-BE49-F238E27FC236}">
                <a16:creationId xmlns:a16="http://schemas.microsoft.com/office/drawing/2014/main" id="{91292128-1966-8E72-EAA1-342F681BBBC1}"/>
              </a:ext>
            </a:extLst>
          </p:cNvPr>
          <p:cNvPicPr>
            <a:picLocks noChangeAspect="1"/>
          </p:cNvPicPr>
          <p:nvPr/>
        </p:nvPicPr>
        <p:blipFill>
          <a:blip r:embed="rId2">
            <a:extLst>
              <a:ext uri="{28A0092B-C50C-407E-A947-70E740481C1C}">
                <a14:useLocalDpi xmlns:a14="http://schemas.microsoft.com/office/drawing/2010/main" val="0"/>
              </a:ext>
            </a:extLst>
          </a:blip>
          <a:srcRect t="17671" b="240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A386B96-6031-1B9D-2645-80577CC268D6}"/>
              </a:ext>
            </a:extLst>
          </p:cNvPr>
          <p:cNvSpPr>
            <a:spLocks noGrp="1"/>
          </p:cNvSpPr>
          <p:nvPr>
            <p:ph idx="1"/>
          </p:nvPr>
        </p:nvSpPr>
        <p:spPr>
          <a:xfrm>
            <a:off x="1137882" y="3781424"/>
            <a:ext cx="10053993" cy="2733675"/>
          </a:xfrm>
        </p:spPr>
        <p:txBody>
          <a:bodyPr anchor="ctr">
            <a:normAutofit fontScale="92500" lnSpcReduction="10000"/>
          </a:bodyPr>
          <a:lstStyle/>
          <a:p>
            <a:pPr marL="0" indent="0" algn="ctr">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Health</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Insurance</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Foreign students cannot get General Health Insurance (GHI) without an ID number. In order to obtain an ID number, the student must first have private health insurance. After obtaining his/her ID number, he/she can get the compulsory General Health Insurance. </a:t>
            </a:r>
            <a:r>
              <a:rPr lang="en-US" sz="2000" kern="100">
                <a:effectLst/>
                <a:latin typeface="Times New Roman" panose="02020603050405020304" pitchFamily="18" charset="0"/>
                <a:ea typeface="Aptos" panose="020B0004020202020204" pitchFamily="34" charset="0"/>
                <a:cs typeface="Times New Roman" panose="02020603050405020304" pitchFamily="18" charset="0"/>
              </a:rPr>
              <a:t>If he/she cannot get General Health Insurance (GHI), he/she can benefit from health facilities by getting private health insurance.</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51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bina, sahne, dış mekan, yaya içeren bir resim&#10;&#10;Açıklama otomatik olarak oluşturuldu">
            <a:extLst>
              <a:ext uri="{FF2B5EF4-FFF2-40B4-BE49-F238E27FC236}">
                <a16:creationId xmlns:a16="http://schemas.microsoft.com/office/drawing/2014/main" id="{3DD139C8-2515-A895-82C0-A5AE5CFCCBA3}"/>
              </a:ext>
            </a:extLst>
          </p:cNvPr>
          <p:cNvPicPr>
            <a:picLocks noChangeAspect="1"/>
          </p:cNvPicPr>
          <p:nvPr/>
        </p:nvPicPr>
        <p:blipFill>
          <a:blip r:embed="rId2">
            <a:extLst>
              <a:ext uri="{28A0092B-C50C-407E-A947-70E740481C1C}">
                <a14:useLocalDpi xmlns:a14="http://schemas.microsoft.com/office/drawing/2010/main" val="0"/>
              </a:ext>
            </a:extLst>
          </a:blip>
          <a:srcRect l="13494" r="16007"/>
          <a:stretch/>
        </p:blipFill>
        <p:spPr>
          <a:xfrm>
            <a:off x="255544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6DBAA51-E069-09CA-9D53-15CFB738232A}"/>
              </a:ext>
            </a:extLst>
          </p:cNvPr>
          <p:cNvSpPr>
            <a:spLocks noGrp="1"/>
          </p:cNvSpPr>
          <p:nvPr>
            <p:ph type="title"/>
          </p:nvPr>
        </p:nvSpPr>
        <p:spPr>
          <a:xfrm>
            <a:off x="-33083" y="346075"/>
            <a:ext cx="5467349" cy="1899912"/>
          </a:xfrm>
        </p:spPr>
        <p:txBody>
          <a:bodyPr>
            <a:normAutofit/>
          </a:bodyPr>
          <a:lstStyle/>
          <a:p>
            <a:pPr algn="ctr"/>
            <a:r>
              <a:rPr lang="en-US" sz="2400" b="1" dirty="0">
                <a:effectLst/>
                <a:latin typeface="Times New Roman" panose="02020603050405020304" pitchFamily="18" charset="0"/>
                <a:ea typeface="Aptos" panose="020B0004020202020204" pitchFamily="34" charset="0"/>
              </a:rPr>
              <a:t>GENERAL MORALITY AND SOCIAL LIFE RULES</a:t>
            </a:r>
            <a:endParaRPr lang="tr-TR" sz="2400" dirty="0"/>
          </a:p>
        </p:txBody>
      </p:sp>
      <p:sp>
        <p:nvSpPr>
          <p:cNvPr id="3" name="İçerik Yer Tutucusu 2">
            <a:extLst>
              <a:ext uri="{FF2B5EF4-FFF2-40B4-BE49-F238E27FC236}">
                <a16:creationId xmlns:a16="http://schemas.microsoft.com/office/drawing/2014/main" id="{4D1930C7-79A1-4EE5-6E84-D55A177F6F6F}"/>
              </a:ext>
            </a:extLst>
          </p:cNvPr>
          <p:cNvSpPr>
            <a:spLocks noGrp="1"/>
          </p:cNvSpPr>
          <p:nvPr>
            <p:ph idx="1"/>
          </p:nvPr>
        </p:nvSpPr>
        <p:spPr>
          <a:xfrm>
            <a:off x="66675" y="2434201"/>
            <a:ext cx="5367591" cy="3742762"/>
          </a:xfrm>
        </p:spPr>
        <p:txBody>
          <a:bodyPr>
            <a:normAutofit/>
          </a:bodyPr>
          <a:lstStyle/>
          <a:p>
            <a:pPr marL="0" indent="0" algn="just">
              <a:spcAft>
                <a:spcPts val="800"/>
              </a:spcAft>
              <a:buNone/>
            </a:pPr>
            <a:endParaRPr lang="tr-TR" sz="20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just">
              <a:spcAft>
                <a:spcPts val="800"/>
              </a:spcAft>
              <a:buNone/>
            </a:pP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Rules of </a:t>
            </a:r>
            <a:r>
              <a:rPr lang="tr-TR" sz="2000" b="1" kern="100" dirty="0" err="1">
                <a:effectLst/>
                <a:latin typeface="Times New Roman" panose="02020603050405020304" pitchFamily="18" charset="0"/>
                <a:ea typeface="Aptos" panose="020B0004020202020204" pitchFamily="34" charset="0"/>
                <a:cs typeface="Times New Roman" panose="02020603050405020304" pitchFamily="18" charset="0"/>
              </a:rPr>
              <a:t>daily</a:t>
            </a:r>
            <a:r>
              <a:rPr lang="tr-TR" sz="2000" b="1" kern="100" dirty="0">
                <a:effectLst/>
                <a:latin typeface="Times New Roman" panose="02020603050405020304" pitchFamily="18" charset="0"/>
                <a:ea typeface="Aptos" panose="020B0004020202020204" pitchFamily="34" charset="0"/>
                <a:cs typeface="Times New Roman" panose="02020603050405020304" pitchFamily="18" charset="0"/>
              </a:rPr>
              <a:t> life</a:t>
            </a:r>
          </a:p>
          <a:p>
            <a:pPr marL="0" indent="0" algn="just">
              <a:spcAft>
                <a:spcPts val="800"/>
              </a:spcAft>
              <a:buNone/>
            </a:pPr>
            <a:r>
              <a:rPr lang="en-US" sz="2000" dirty="0">
                <a:effectLst/>
                <a:latin typeface="Times New Roman" panose="02020603050405020304" pitchFamily="18" charset="0"/>
                <a:ea typeface="Aptos" panose="020B0004020202020204" pitchFamily="34" charset="0"/>
                <a:cs typeface="Times New Roman" panose="02020603050405020304" pitchFamily="18" charset="0"/>
              </a:rPr>
              <a:t>In social life, there are rules that people must obey in their relations with each other. Living in accordance with these rules will ensure the formation of relationships based on respect, courtesy and tolerance in society.</a:t>
            </a:r>
            <a:r>
              <a:rPr lang="tr-TR" sz="20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000" u="sng" dirty="0" err="1">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Some</a:t>
            </a:r>
            <a:r>
              <a:rPr lang="tr-TR" sz="2000" u="sng"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a:t>
            </a:r>
            <a:r>
              <a:rPr lang="tr-TR" sz="2000" u="sng" dirty="0" err="1">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rules</a:t>
            </a:r>
            <a:r>
              <a:rPr lang="tr-TR" sz="2000" u="sng"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of </a:t>
            </a:r>
            <a:r>
              <a:rPr lang="tr-TR" sz="2000" u="sng" dirty="0" err="1">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courtesy</a:t>
            </a:r>
            <a:r>
              <a:rPr lang="tr-TR" sz="2000" u="sng"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t>
            </a:r>
            <a:endParaRPr lang="tr-TR"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620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metin, gökyüzü, dış mekan, zemin içeren bir resim">
            <a:extLst>
              <a:ext uri="{FF2B5EF4-FFF2-40B4-BE49-F238E27FC236}">
                <a16:creationId xmlns:a16="http://schemas.microsoft.com/office/drawing/2014/main" id="{357EFA64-6B5B-7DA1-8C79-A875DB9EE954}"/>
              </a:ext>
            </a:extLst>
          </p:cNvPr>
          <p:cNvPicPr>
            <a:picLocks noChangeAspect="1"/>
          </p:cNvPicPr>
          <p:nvPr/>
        </p:nvPicPr>
        <p:blipFill>
          <a:blip r:embed="rId2">
            <a:extLst>
              <a:ext uri="{28A0092B-C50C-407E-A947-70E740481C1C}">
                <a14:useLocalDpi xmlns:a14="http://schemas.microsoft.com/office/drawing/2010/main" val="0"/>
              </a:ext>
            </a:extLst>
          </a:blip>
          <a:srcRect l="16739" r="22255" b="1"/>
          <a:stretch/>
        </p:blipFill>
        <p:spPr>
          <a:xfrm>
            <a:off x="857250" y="871146"/>
            <a:ext cx="5361180" cy="5153336"/>
          </a:xfrm>
          <a:prstGeom prst="rect">
            <a:avLst/>
          </a:prstGeom>
        </p:spPr>
      </p:pic>
      <p:sp>
        <p:nvSpPr>
          <p:cNvPr id="3" name="İçerik Yer Tutucusu 2">
            <a:extLst>
              <a:ext uri="{FF2B5EF4-FFF2-40B4-BE49-F238E27FC236}">
                <a16:creationId xmlns:a16="http://schemas.microsoft.com/office/drawing/2014/main" id="{F82518DA-1271-271F-AE8C-9D1A28F9AEE2}"/>
              </a:ext>
            </a:extLst>
          </p:cNvPr>
          <p:cNvSpPr>
            <a:spLocks noGrp="1"/>
          </p:cNvSpPr>
          <p:nvPr>
            <p:ph idx="1"/>
          </p:nvPr>
        </p:nvSpPr>
        <p:spPr>
          <a:xfrm>
            <a:off x="6543676" y="1762505"/>
            <a:ext cx="5191124" cy="4409695"/>
          </a:xfrm>
        </p:spPr>
        <p:txBody>
          <a:bodyPr>
            <a:normAutofit fontScale="925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Pharmacies</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and</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Pharmaceutical</a:t>
            </a:r>
            <a:r>
              <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4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Purchasing</a:t>
            </a:r>
            <a:endParaRPr kumimoji="0" lang="tr-TR" sz="24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Medicines are purchased from pharmacies. Pharmacies are usually located near health facilities. On weekdays they are usually open until the end of the day, while at night and on weekends there are pharmacies on duty. A person who wants to know where the pharmacies are on duty can find out where they are on the internet or from the lists written on the windows of the pharmacies. Some medicines can be bought with a prescription, while others can be bought without a prescription for a fee</a:t>
            </a:r>
            <a:r>
              <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15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pPr>
            <a:endParaRPr lang="tr-TR" sz="1600" dirty="0"/>
          </a:p>
        </p:txBody>
      </p:sp>
    </p:spTree>
    <p:extLst>
      <p:ext uri="{BB962C8B-B14F-4D97-AF65-F5344CB8AC3E}">
        <p14:creationId xmlns:p14="http://schemas.microsoft.com/office/powerpoint/2010/main" val="52167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98F28D-FC85-B83F-7217-DAE1AC52690D}"/>
              </a:ext>
            </a:extLst>
          </p:cNvPr>
          <p:cNvSpPr>
            <a:spLocks noGrp="1"/>
          </p:cNvSpPr>
          <p:nvPr>
            <p:ph idx="1"/>
          </p:nvPr>
        </p:nvSpPr>
        <p:spPr>
          <a:xfrm>
            <a:off x="666750" y="1657959"/>
            <a:ext cx="6324600" cy="3961789"/>
          </a:xfrm>
        </p:spPr>
        <p:txBody>
          <a:bodyPr>
            <a:normAutofit lnSpcReduction="100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Places to Contact Against Risks</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Places and phone numbers to contact in case of any adverse situation:</a:t>
            </a:r>
            <a:endPar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Whenever there is a need for help, help can be requested by calling the “Emergency Call Center” number 112 from anywhere in T</a:t>
            </a:r>
            <a:r>
              <a:rPr kumimoji="0" lang="tr-T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ürkiye</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free of charge, 24 hours a day, 7 days a week.</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descr="oyuncak içeren bir resim&#10;&#10;Açıklama otomatik olarak oluşturuldu">
            <a:extLst>
              <a:ext uri="{FF2B5EF4-FFF2-40B4-BE49-F238E27FC236}">
                <a16:creationId xmlns:a16="http://schemas.microsoft.com/office/drawing/2014/main" id="{5DDA995E-6452-1B41-0BC9-D868DE195822}"/>
              </a:ext>
            </a:extLst>
          </p:cNvPr>
          <p:cNvPicPr>
            <a:picLocks noChangeAspect="1"/>
          </p:cNvPicPr>
          <p:nvPr/>
        </p:nvPicPr>
        <p:blipFill>
          <a:blip r:embed="rId2">
            <a:extLst>
              <a:ext uri="{28A0092B-C50C-407E-A947-70E740481C1C}">
                <a14:useLocalDpi xmlns:a14="http://schemas.microsoft.com/office/drawing/2010/main" val="0"/>
              </a:ext>
            </a:extLst>
          </a:blip>
          <a:srcRect l="4622"/>
          <a:stretch/>
        </p:blipFill>
        <p:spPr>
          <a:xfrm>
            <a:off x="7318980" y="1657958"/>
            <a:ext cx="3425219" cy="3591208"/>
          </a:xfrm>
          <a:prstGeom prst="rect">
            <a:avLst/>
          </a:prstGeom>
        </p:spPr>
      </p:pic>
    </p:spTree>
    <p:extLst>
      <p:ext uri="{BB962C8B-B14F-4D97-AF65-F5344CB8AC3E}">
        <p14:creationId xmlns:p14="http://schemas.microsoft.com/office/powerpoint/2010/main" val="2465045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B733F83-40DA-C640-F766-656DED02E0BC}"/>
              </a:ext>
            </a:extLst>
          </p:cNvPr>
          <p:cNvSpPr>
            <a:spLocks noGrp="1"/>
          </p:cNvSpPr>
          <p:nvPr>
            <p:ph idx="1"/>
          </p:nvPr>
        </p:nvSpPr>
        <p:spPr>
          <a:xfrm>
            <a:off x="630936" y="2807208"/>
            <a:ext cx="3429000" cy="3410712"/>
          </a:xfrm>
        </p:spPr>
        <p:txBody>
          <a:bodyPr anchor="t">
            <a:normAutofit/>
          </a:bodyPr>
          <a:lstStyle/>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Emergency</a:t>
            </a:r>
            <a:r>
              <a:rPr kumimoji="0" lang="tr-TR" sz="2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Call </a:t>
            </a:r>
            <a:r>
              <a:rPr kumimoji="0" lang="tr-TR" sz="22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Centers</a:t>
            </a:r>
            <a:r>
              <a:rPr kumimoji="0" lang="tr-TR" sz="2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tr-TR" sz="22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Emergency</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Health</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Police</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Stations</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Gendarmerie</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Stations</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Fire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Brigade</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7" name="Resim 6" descr="metin, gökyüzü, kara taşıtı, taşıt, araç içeren bir resim&#10;&#10;Açıklama otomatik olarak oluşturuldu">
            <a:extLst>
              <a:ext uri="{FF2B5EF4-FFF2-40B4-BE49-F238E27FC236}">
                <a16:creationId xmlns:a16="http://schemas.microsoft.com/office/drawing/2014/main" id="{4140F8A8-2810-07F2-3CDB-9E188EBBB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804" y="1677181"/>
            <a:ext cx="7363212" cy="3736829"/>
          </a:xfrm>
          <a:prstGeom prst="rect">
            <a:avLst/>
          </a:prstGeom>
        </p:spPr>
      </p:pic>
    </p:spTree>
    <p:extLst>
      <p:ext uri="{BB962C8B-B14F-4D97-AF65-F5344CB8AC3E}">
        <p14:creationId xmlns:p14="http://schemas.microsoft.com/office/powerpoint/2010/main" val="2239243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2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8" name="Freeform: Shape 2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logo, yazı tipi, grafik tasarım içeren bir resim&#10;&#10;Açıklama otomatik olarak oluşturuldu">
            <a:extLst>
              <a:ext uri="{FF2B5EF4-FFF2-40B4-BE49-F238E27FC236}">
                <a16:creationId xmlns:a16="http://schemas.microsoft.com/office/drawing/2014/main" id="{167A4B87-968F-EDED-39BF-5728A660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2" y="643467"/>
            <a:ext cx="9904115" cy="5571065"/>
          </a:xfrm>
          <a:prstGeom prst="rect">
            <a:avLst/>
          </a:prstGeom>
          <a:ln>
            <a:noFill/>
          </a:ln>
        </p:spPr>
      </p:pic>
      <p:sp>
        <p:nvSpPr>
          <p:cNvPr id="8" name="Metin kutusu 7">
            <a:extLst>
              <a:ext uri="{FF2B5EF4-FFF2-40B4-BE49-F238E27FC236}">
                <a16:creationId xmlns:a16="http://schemas.microsoft.com/office/drawing/2014/main" id="{A64C4442-37E6-A49A-9F6A-2ECDA30B22BD}"/>
              </a:ext>
            </a:extLst>
          </p:cNvPr>
          <p:cNvSpPr txBox="1"/>
          <p:nvPr/>
        </p:nvSpPr>
        <p:spPr>
          <a:xfrm>
            <a:off x="5143499" y="6351599"/>
            <a:ext cx="1905000" cy="369332"/>
          </a:xfrm>
          <a:prstGeom prst="rect">
            <a:avLst/>
          </a:prstGeom>
          <a:noFill/>
        </p:spPr>
        <p:txBody>
          <a:bodyPr wrap="square" rtlCol="0">
            <a:spAutoFit/>
          </a:bodyPr>
          <a:lstStyle/>
          <a:p>
            <a:pPr algn="ct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EKİM 2024</a:t>
            </a:r>
          </a:p>
        </p:txBody>
      </p:sp>
    </p:spTree>
    <p:extLst>
      <p:ext uri="{BB962C8B-B14F-4D97-AF65-F5344CB8AC3E}">
        <p14:creationId xmlns:p14="http://schemas.microsoft.com/office/powerpoint/2010/main" val="12623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4A61C2-7DC4-A0DC-517C-192DA76CA40C}"/>
              </a:ext>
            </a:extLst>
          </p:cNvPr>
          <p:cNvSpPr>
            <a:spLocks noGrp="1"/>
          </p:cNvSpPr>
          <p:nvPr>
            <p:ph idx="1"/>
          </p:nvPr>
        </p:nvSpPr>
        <p:spPr>
          <a:xfrm>
            <a:off x="838200" y="1253331"/>
            <a:ext cx="10515600" cy="4351338"/>
          </a:xfrm>
        </p:spPr>
        <p:txBody>
          <a:bodyPr>
            <a:normAutofit fontScale="92500" lnSpcReduction="20000"/>
          </a:bodyPr>
          <a:lstStyle/>
          <a:p>
            <a:pPr marL="0" indent="0" algn="just">
              <a:lnSpc>
                <a:spcPct val="107000"/>
              </a:lnSpc>
              <a:spcAft>
                <a:spcPts val="800"/>
              </a:spcAft>
              <a:buNone/>
            </a:pP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General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rules</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of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courtesy</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en-US" sz="2400" i="1" kern="100" dirty="0">
                <a:latin typeface="Times New Roman" panose="02020603050405020304" pitchFamily="18" charset="0"/>
                <a:ea typeface="Aptos" panose="020B0004020202020204" pitchFamily="34" charset="0"/>
                <a:cs typeface="Times New Roman" panose="02020603050405020304" pitchFamily="18" charset="0"/>
              </a:rPr>
              <a:t>Expressions such as could you please, please, thank you are a sign of courtesy.</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You should not speak loudly in crowded environments.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latin typeface="Times New Roman" panose="02020603050405020304" pitchFamily="18" charset="0"/>
                <a:ea typeface="Aptos" panose="020B0004020202020204" pitchFamily="34" charset="0"/>
                <a:cs typeface="Times New Roman" panose="02020603050405020304" pitchFamily="18" charset="0"/>
              </a:rPr>
              <a:t>You should  not wait or sit in a way that prevents others in common areas such as roads, bridges, parks, squares, places of worship, hospitals.</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Public toilets should be kept clean.</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You should  not litter on roads, parks and picnic areas.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elder</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disabled, pregnant women and children should be given priority when getting on and off vehicles.</a:t>
            </a:r>
            <a:endParaRPr lang="tr-TR" dirty="0"/>
          </a:p>
        </p:txBody>
      </p:sp>
      <p:pic>
        <p:nvPicPr>
          <p:cNvPr id="2" name="Resim 1" descr="yeşil, tasarım içeren bir resim&#10;&#10;Açıklama otomatik olarak oluşturuldu">
            <a:extLst>
              <a:ext uri="{FF2B5EF4-FFF2-40B4-BE49-F238E27FC236}">
                <a16:creationId xmlns:a16="http://schemas.microsoft.com/office/drawing/2014/main" id="{46BE2092-B943-4808-9953-351A38F0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288525417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4119</TotalTime>
  <Words>6590</Words>
  <Application>Microsoft Office PowerPoint</Application>
  <PresentationFormat>Geniş ekran</PresentationFormat>
  <Paragraphs>278</Paragraphs>
  <Slides>83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83</vt:i4>
      </vt:variant>
    </vt:vector>
  </HeadingPairs>
  <TitlesOfParts>
    <vt:vector size="89" baseType="lpstr">
      <vt:lpstr>Aptos</vt:lpstr>
      <vt:lpstr>Aptos Display</vt:lpstr>
      <vt:lpstr>Arial</vt:lpstr>
      <vt:lpstr>Calibri</vt:lpstr>
      <vt:lpstr>Times New Roman</vt:lpstr>
      <vt:lpstr>Office Teması</vt:lpstr>
      <vt:lpstr>KARABÜK UNIVERSITY TURKISH  TEACHING APPLICATION AND RESEARCH CENTER</vt:lpstr>
      <vt:lpstr>LIVING AND ADAPTING IN A NEW COUNTRY</vt:lpstr>
      <vt:lpstr> Students enrolled in Karabük University TÖMER should pay attention to the following points in order to adapt to the society:</vt:lpstr>
      <vt:lpstr>PowerPoint Sunusu</vt:lpstr>
      <vt:lpstr>PowerPoint Sunusu</vt:lpstr>
      <vt:lpstr>PowerPoint Sunusu</vt:lpstr>
      <vt:lpstr>Türkiye's Cultural Structure, Traditions and Customs</vt:lpstr>
      <vt:lpstr>GENERAL MORALITY AND SOCIAL LIFE RULES</vt:lpstr>
      <vt:lpstr>PowerPoint Sunusu</vt:lpstr>
      <vt:lpstr>PowerPoint Sunusu</vt:lpstr>
      <vt:lpstr>PowerPoint Sunusu</vt:lpstr>
      <vt:lpstr>PowerPoint Sunusu</vt:lpstr>
      <vt:lpstr>PowerPoint Sunusu</vt:lpstr>
      <vt:lpstr>RIGHTS AND OBLIGATIONS STATUS, RIGHTS AND OBLIGATIONS OF FOREIGNERS IN TÜRKİYE (FREQUENTLY ASKED QUESTIONS)</vt:lpstr>
      <vt:lpstr>PowerPoint Sunusu</vt:lpstr>
      <vt:lpstr>PowerPoint Sunusu</vt:lpstr>
      <vt:lpstr>PowerPoint Sunusu</vt:lpstr>
      <vt:lpstr>PowerPoint Sunusu</vt:lpstr>
      <vt:lpstr>PowerPoint Sunusu</vt:lpstr>
      <vt:lpstr>PowerPoint Sunusu</vt:lpstr>
      <vt:lpstr>PowerPoint Sunusu</vt:lpstr>
      <vt:lpstr>Requirements for Accessing University Dining Services </vt:lpstr>
      <vt:lpstr>PowerPoint Sunusu</vt:lpstr>
      <vt:lpstr>PowerPoint Sunusu</vt:lpstr>
      <vt:lpstr>How is the payment process carried out?</vt:lpstr>
      <vt:lpstr>PowerPoint Sunusu</vt:lpstr>
      <vt:lpstr>INFORMATION ON SOCIAL LIFE HOUSING AND INFRASTRUCTURE SERVICES HOUSING, RENTING AND ACQUIRING PROPERTY IN TÜRKİYE</vt:lpstr>
      <vt:lpstr>HOUSING RENTAL AND PROPERTY OWNERSHIP IN TÜRKİYE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INTERCITY AND INTRA-CITY TRANSPORT</vt:lpstr>
      <vt:lpstr>PowerPoint Sunusu</vt:lpstr>
      <vt:lpstr>PowerPoint Sunusu</vt:lpstr>
      <vt:lpstr>EMERGENCY NUMBERS</vt:lpstr>
      <vt:lpstr>PowerPoint Sunusu</vt:lpstr>
      <vt:lpstr>PowerPoint Sunusu</vt:lpstr>
      <vt:lpstr>PowerPoint Sunusu</vt:lpstr>
      <vt:lpstr>RELIGIOUS SERVICES</vt:lpstr>
      <vt:lpstr>PowerPoint Sunusu</vt:lpstr>
      <vt:lpstr>SOCIAL-SPORT FACILITIES</vt:lpstr>
      <vt:lpstr>PowerPoint Sunusu</vt:lpstr>
      <vt:lpstr>PowerPoint Sunusu</vt:lpstr>
      <vt:lpstr>PowerPoint Sunusu</vt:lpstr>
      <vt:lpstr>BANK TRANSACTIONS</vt:lpstr>
      <vt:lpstr>PowerPoint Sunusu</vt:lpstr>
      <vt:lpstr>PowerPoint Sunusu</vt:lpstr>
      <vt:lpstr>PowerPoint Sunusu</vt:lpstr>
      <vt:lpstr>PowerPoint Sunusu</vt:lpstr>
      <vt:lpstr>PowerPoint Sunusu</vt:lpstr>
      <vt:lpstr>PowerPoint Sunusu</vt:lpstr>
      <vt:lpstr>PowerPoint Sunusu</vt:lpstr>
      <vt:lpstr>EDUCATION AND HEALTH FACILITIES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EMRE YALÇIN</dc:creator>
  <cp:lastModifiedBy>Kbu TÖMER</cp:lastModifiedBy>
  <cp:revision>229</cp:revision>
  <dcterms:created xsi:type="dcterms:W3CDTF">2024-10-08T11:52:08Z</dcterms:created>
  <dcterms:modified xsi:type="dcterms:W3CDTF">2025-08-26T05:51:16Z</dcterms:modified>
</cp:coreProperties>
</file>