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64_286F9DE6.xml" ContentType="application/vnd.ms-powerpoint.comment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85"/>
  </p:notesMasterIdLst>
  <p:sldIdLst>
    <p:sldId id="259" r:id="rId2"/>
    <p:sldId id="349" r:id="rId3"/>
    <p:sldId id="261" r:id="rId4"/>
    <p:sldId id="262" r:id="rId5"/>
    <p:sldId id="263" r:id="rId6"/>
    <p:sldId id="265" r:id="rId7"/>
    <p:sldId id="268"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352" r:id="rId23"/>
    <p:sldId id="357" r:id="rId24"/>
    <p:sldId id="354" r:id="rId25"/>
    <p:sldId id="355" r:id="rId26"/>
    <p:sldId id="356" r:id="rId27"/>
    <p:sldId id="284" r:id="rId28"/>
    <p:sldId id="257" r:id="rId29"/>
    <p:sldId id="258" r:id="rId30"/>
    <p:sldId id="285" r:id="rId31"/>
    <p:sldId id="286" r:id="rId32"/>
    <p:sldId id="287" r:id="rId33"/>
    <p:sldId id="288" r:id="rId34"/>
    <p:sldId id="290" r:id="rId35"/>
    <p:sldId id="291" r:id="rId36"/>
    <p:sldId id="292" r:id="rId37"/>
    <p:sldId id="293" r:id="rId38"/>
    <p:sldId id="294" r:id="rId39"/>
    <p:sldId id="295" r:id="rId40"/>
    <p:sldId id="296" r:id="rId41"/>
    <p:sldId id="298" r:id="rId42"/>
    <p:sldId id="301" r:id="rId43"/>
    <p:sldId id="302" r:id="rId44"/>
    <p:sldId id="351" r:id="rId45"/>
    <p:sldId id="305" r:id="rId46"/>
    <p:sldId id="307" r:id="rId47"/>
    <p:sldId id="308" r:id="rId48"/>
    <p:sldId id="309" r:id="rId49"/>
    <p:sldId id="310" r:id="rId50"/>
    <p:sldId id="312" r:id="rId51"/>
    <p:sldId id="313" r:id="rId52"/>
    <p:sldId id="314" r:id="rId53"/>
    <p:sldId id="318"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58"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50" r:id="rId8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882ACD-EB9F-FA08-D2FE-38F71AA6AB0B}" name="Engin AYAN" initials="EA" userId="S::enginayan@karabuk.edu.tr::db214f0a-2fac-493d-9249-0a5a9c3caa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100" d="100"/>
          <a:sy n="100" d="100"/>
        </p:scale>
        <p:origin x="78"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8/10/relationships/authors" Target="author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omments/modernComment_164_286F9DE6.xml><?xml version="1.0" encoding="utf-8"?>
<p188:cmLst xmlns:a="http://schemas.openxmlformats.org/drawingml/2006/main" xmlns:r="http://schemas.openxmlformats.org/officeDocument/2006/relationships" xmlns:p188="http://schemas.microsoft.com/office/powerpoint/2018/8/main">
  <p188:cm id="{D0D5D674-7206-40DC-A729-93888AEB4DF7}" authorId="{D0882ACD-EB9F-FA08-D2FE-38F71AA6AB0B}" created="2025-07-21T07:46:44.771">
    <ac:txMkLst xmlns:ac="http://schemas.microsoft.com/office/drawing/2013/main/command">
      <pc:docMk xmlns:pc="http://schemas.microsoft.com/office/powerpoint/2013/main/command"/>
      <pc:sldMk xmlns:pc="http://schemas.microsoft.com/office/powerpoint/2013/main/command" cId="678403558" sldId="356"/>
      <ac:spMk id="4" creationId="{90BE9544-6106-4958-AA89-AE219BEB3444}"/>
      <ac:txMk cp="125" len="33">
        <ac:context len="159" hash="3494053113"/>
      </ac:txMk>
    </ac:txMkLst>
    <p188:pos x="9737035" y="1520908"/>
    <p188:txBody>
      <a:bodyPr/>
      <a:lstStyle/>
      <a:p>
        <a:r>
          <a:rPr lang="tr-TR"/>
          <a:t>Document d'information E-Campus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1D4392-7E4D-4022-B9E1-F34F62E72269}" type="datetimeFigureOut">
              <a:rPr lang="tr-TR" smtClean="0"/>
              <a:t>27.08.2025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40195-E322-4615-A5F3-0543E5057CDB}" type="slidenum">
              <a:rPr lang="tr-TR" smtClean="0"/>
              <a:t>‹#›</a:t>
            </a:fld>
            <a:endParaRPr lang="tr-TR"/>
          </a:p>
        </p:txBody>
      </p:sp>
    </p:spTree>
    <p:extLst>
      <p:ext uri="{BB962C8B-B14F-4D97-AF65-F5344CB8AC3E}">
        <p14:creationId xmlns:p14="http://schemas.microsoft.com/office/powerpoint/2010/main" val="4039722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0A940280-92E5-48D1-AF0E-DB7A8058870F}" type="slidenum">
              <a:rPr lang="tr-TR" smtClean="0"/>
              <a:t>45</a:t>
            </a:fld>
            <a:endParaRPr lang="tr-TR"/>
          </a:p>
        </p:txBody>
      </p:sp>
    </p:spTree>
    <p:extLst>
      <p:ext uri="{BB962C8B-B14F-4D97-AF65-F5344CB8AC3E}">
        <p14:creationId xmlns:p14="http://schemas.microsoft.com/office/powerpoint/2010/main" val="2657823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5864E4-E2FC-C9C9-5D35-34E042D8EA6F}"/>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7E36AC2-AF9F-8605-AFE5-959AA0A21A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84D23C1-A6E2-E4B4-EE13-A218A780703B}"/>
              </a:ext>
            </a:extLst>
          </p:cNvPr>
          <p:cNvSpPr>
            <a:spLocks noGrp="1"/>
          </p:cNvSpPr>
          <p:nvPr>
            <p:ph type="dt" sz="half" idx="10"/>
          </p:nvPr>
        </p:nvSpPr>
        <p:spPr/>
        <p:txBody>
          <a:bodyPr/>
          <a:lstStyle/>
          <a:p>
            <a:fld id="{9A1ADB59-F8FA-4C9C-A598-B3AAD73EF933}" type="datetimeFigureOut">
              <a:rPr lang="tr-TR" smtClean="0"/>
              <a:t>27.08.2025</a:t>
            </a:fld>
            <a:endParaRPr lang="tr-TR"/>
          </a:p>
        </p:txBody>
      </p:sp>
      <p:sp>
        <p:nvSpPr>
          <p:cNvPr id="5" name="Alt Bilgi Yer Tutucusu 4">
            <a:extLst>
              <a:ext uri="{FF2B5EF4-FFF2-40B4-BE49-F238E27FC236}">
                <a16:creationId xmlns:a16="http://schemas.microsoft.com/office/drawing/2014/main" id="{9B4C9C9E-01A7-47EC-1C8E-D152FAA9DCB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13A134E-EA89-27EE-D746-096B250779AA}"/>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3953964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9D4D2C1-2085-0D8B-95D7-C60E565BCEC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C96DDD5-1B1F-69AE-C852-3E6ECF681DF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D09C7AC-5372-6722-DCCC-D40B29780A6A}"/>
              </a:ext>
            </a:extLst>
          </p:cNvPr>
          <p:cNvSpPr>
            <a:spLocks noGrp="1"/>
          </p:cNvSpPr>
          <p:nvPr>
            <p:ph type="dt" sz="half" idx="10"/>
          </p:nvPr>
        </p:nvSpPr>
        <p:spPr/>
        <p:txBody>
          <a:bodyPr/>
          <a:lstStyle/>
          <a:p>
            <a:fld id="{9A1ADB59-F8FA-4C9C-A598-B3AAD73EF933}" type="datetimeFigureOut">
              <a:rPr lang="tr-TR" smtClean="0"/>
              <a:t>27.08.2025</a:t>
            </a:fld>
            <a:endParaRPr lang="tr-TR"/>
          </a:p>
        </p:txBody>
      </p:sp>
      <p:sp>
        <p:nvSpPr>
          <p:cNvPr id="5" name="Alt Bilgi Yer Tutucusu 4">
            <a:extLst>
              <a:ext uri="{FF2B5EF4-FFF2-40B4-BE49-F238E27FC236}">
                <a16:creationId xmlns:a16="http://schemas.microsoft.com/office/drawing/2014/main" id="{EEB06361-FBDC-7BFE-E7E7-A30CC78FD27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9068961-8F5B-8316-2FD4-7FA856953C4E}"/>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3612144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65B458CE-F3FF-DF1B-E047-EA83138F5F7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426EE07-3B99-1EA3-97A1-D2D72DEDFCC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ACD4CEE-5E3B-ECF1-E095-E4278EA6C88E}"/>
              </a:ext>
            </a:extLst>
          </p:cNvPr>
          <p:cNvSpPr>
            <a:spLocks noGrp="1"/>
          </p:cNvSpPr>
          <p:nvPr>
            <p:ph type="dt" sz="half" idx="10"/>
          </p:nvPr>
        </p:nvSpPr>
        <p:spPr/>
        <p:txBody>
          <a:bodyPr/>
          <a:lstStyle/>
          <a:p>
            <a:fld id="{9A1ADB59-F8FA-4C9C-A598-B3AAD73EF933}" type="datetimeFigureOut">
              <a:rPr lang="tr-TR" smtClean="0"/>
              <a:t>27.08.2025</a:t>
            </a:fld>
            <a:endParaRPr lang="tr-TR"/>
          </a:p>
        </p:txBody>
      </p:sp>
      <p:sp>
        <p:nvSpPr>
          <p:cNvPr id="5" name="Alt Bilgi Yer Tutucusu 4">
            <a:extLst>
              <a:ext uri="{FF2B5EF4-FFF2-40B4-BE49-F238E27FC236}">
                <a16:creationId xmlns:a16="http://schemas.microsoft.com/office/drawing/2014/main" id="{B6B69EE4-8D10-B23C-7375-58EF6B38C30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314BED4-9EB8-6C72-746B-28DC8BE91326}"/>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4255235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355F79-8C36-60FE-28AE-0F066ED453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FE78B2A-7D58-D580-7C04-DB2ADE8E5C9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DA0E2C3-FD1E-E628-C14B-A6AF58FE4789}"/>
              </a:ext>
            </a:extLst>
          </p:cNvPr>
          <p:cNvSpPr>
            <a:spLocks noGrp="1"/>
          </p:cNvSpPr>
          <p:nvPr>
            <p:ph type="dt" sz="half" idx="10"/>
          </p:nvPr>
        </p:nvSpPr>
        <p:spPr/>
        <p:txBody>
          <a:bodyPr/>
          <a:lstStyle/>
          <a:p>
            <a:fld id="{9A1ADB59-F8FA-4C9C-A598-B3AAD73EF933}" type="datetimeFigureOut">
              <a:rPr lang="tr-TR" smtClean="0"/>
              <a:t>27.08.2025</a:t>
            </a:fld>
            <a:endParaRPr lang="tr-TR"/>
          </a:p>
        </p:txBody>
      </p:sp>
      <p:sp>
        <p:nvSpPr>
          <p:cNvPr id="5" name="Alt Bilgi Yer Tutucusu 4">
            <a:extLst>
              <a:ext uri="{FF2B5EF4-FFF2-40B4-BE49-F238E27FC236}">
                <a16:creationId xmlns:a16="http://schemas.microsoft.com/office/drawing/2014/main" id="{D0ADEC78-F6BC-F4E0-DD8D-19F8B4385D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080BE6D-1090-E584-1601-07E3D79B4A94}"/>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53612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AD9AF8-C735-3546-FC07-16205E544397}"/>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32CBBEF-EF9E-C603-5C48-4A698F8C2D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BEB48F9-F00B-4C55-D1AF-78DCA4A317D6}"/>
              </a:ext>
            </a:extLst>
          </p:cNvPr>
          <p:cNvSpPr>
            <a:spLocks noGrp="1"/>
          </p:cNvSpPr>
          <p:nvPr>
            <p:ph type="dt" sz="half" idx="10"/>
          </p:nvPr>
        </p:nvSpPr>
        <p:spPr/>
        <p:txBody>
          <a:bodyPr/>
          <a:lstStyle/>
          <a:p>
            <a:fld id="{9A1ADB59-F8FA-4C9C-A598-B3AAD73EF933}" type="datetimeFigureOut">
              <a:rPr lang="tr-TR" smtClean="0"/>
              <a:t>27.08.2025</a:t>
            </a:fld>
            <a:endParaRPr lang="tr-TR"/>
          </a:p>
        </p:txBody>
      </p:sp>
      <p:sp>
        <p:nvSpPr>
          <p:cNvPr id="5" name="Alt Bilgi Yer Tutucusu 4">
            <a:extLst>
              <a:ext uri="{FF2B5EF4-FFF2-40B4-BE49-F238E27FC236}">
                <a16:creationId xmlns:a16="http://schemas.microsoft.com/office/drawing/2014/main" id="{CD87D5AA-7DF4-25DB-A7FF-1DBE348E75B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99EFF91-B698-32D8-1FBF-3651432D17AF}"/>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294518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B9A6C3-DC3F-4914-F89F-10747C98BCE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720005C-2AEC-846E-54A0-11505EA0D8C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BE284FDA-7509-4EB5-5772-E1248CD1A66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97AE9800-BE88-0DA5-7FC4-048BE333F897}"/>
              </a:ext>
            </a:extLst>
          </p:cNvPr>
          <p:cNvSpPr>
            <a:spLocks noGrp="1"/>
          </p:cNvSpPr>
          <p:nvPr>
            <p:ph type="dt" sz="half" idx="10"/>
          </p:nvPr>
        </p:nvSpPr>
        <p:spPr/>
        <p:txBody>
          <a:bodyPr/>
          <a:lstStyle/>
          <a:p>
            <a:fld id="{9A1ADB59-F8FA-4C9C-A598-B3AAD73EF933}" type="datetimeFigureOut">
              <a:rPr lang="tr-TR" smtClean="0"/>
              <a:t>27.08.2025</a:t>
            </a:fld>
            <a:endParaRPr lang="tr-TR"/>
          </a:p>
        </p:txBody>
      </p:sp>
      <p:sp>
        <p:nvSpPr>
          <p:cNvPr id="6" name="Alt Bilgi Yer Tutucusu 5">
            <a:extLst>
              <a:ext uri="{FF2B5EF4-FFF2-40B4-BE49-F238E27FC236}">
                <a16:creationId xmlns:a16="http://schemas.microsoft.com/office/drawing/2014/main" id="{F567D81D-ABCA-C68C-7684-EAE2F53EF70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F91A4F93-FFB2-EFFC-595E-E849D28FC5F8}"/>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163189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AD68FA-366A-EFDF-6EC5-141D515D563C}"/>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7D42D02-1D1C-97B6-F8D1-686919A49B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EC5DBDD-ADBC-ED67-72EB-A77AB3F5949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748435F-B78D-F018-5AC7-9DC51FAD56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F226D53A-D8C3-7381-39B8-086BA9FC291B}"/>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BE8FBB90-6B11-3F73-0702-32B5A6889DFD}"/>
              </a:ext>
            </a:extLst>
          </p:cNvPr>
          <p:cNvSpPr>
            <a:spLocks noGrp="1"/>
          </p:cNvSpPr>
          <p:nvPr>
            <p:ph type="dt" sz="half" idx="10"/>
          </p:nvPr>
        </p:nvSpPr>
        <p:spPr/>
        <p:txBody>
          <a:bodyPr/>
          <a:lstStyle/>
          <a:p>
            <a:fld id="{9A1ADB59-F8FA-4C9C-A598-B3AAD73EF933}" type="datetimeFigureOut">
              <a:rPr lang="tr-TR" smtClean="0"/>
              <a:t>27.08.2025</a:t>
            </a:fld>
            <a:endParaRPr lang="tr-TR"/>
          </a:p>
        </p:txBody>
      </p:sp>
      <p:sp>
        <p:nvSpPr>
          <p:cNvPr id="8" name="Alt Bilgi Yer Tutucusu 7">
            <a:extLst>
              <a:ext uri="{FF2B5EF4-FFF2-40B4-BE49-F238E27FC236}">
                <a16:creationId xmlns:a16="http://schemas.microsoft.com/office/drawing/2014/main" id="{93A858F8-77FA-BAF9-79CF-3A6F3E7C133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415E6B4-665F-EEB6-8CE7-815A8A19997D}"/>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2513572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0826E1-EC0A-B5CD-FB36-D9187925EFD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11F5FCB-D78A-C110-E893-6B31FDBF28EC}"/>
              </a:ext>
            </a:extLst>
          </p:cNvPr>
          <p:cNvSpPr>
            <a:spLocks noGrp="1"/>
          </p:cNvSpPr>
          <p:nvPr>
            <p:ph type="dt" sz="half" idx="10"/>
          </p:nvPr>
        </p:nvSpPr>
        <p:spPr/>
        <p:txBody>
          <a:bodyPr/>
          <a:lstStyle/>
          <a:p>
            <a:fld id="{9A1ADB59-F8FA-4C9C-A598-B3AAD73EF933}" type="datetimeFigureOut">
              <a:rPr lang="tr-TR" smtClean="0"/>
              <a:t>27.08.2025</a:t>
            </a:fld>
            <a:endParaRPr lang="tr-TR"/>
          </a:p>
        </p:txBody>
      </p:sp>
      <p:sp>
        <p:nvSpPr>
          <p:cNvPr id="4" name="Alt Bilgi Yer Tutucusu 3">
            <a:extLst>
              <a:ext uri="{FF2B5EF4-FFF2-40B4-BE49-F238E27FC236}">
                <a16:creationId xmlns:a16="http://schemas.microsoft.com/office/drawing/2014/main" id="{405E6BD2-223A-6106-76F5-7ADEA6CDB68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A8EA6021-F692-B238-AE03-5DA84FC49BBF}"/>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256123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CF7B83E-169A-9750-AC58-43661B6B1E66}"/>
              </a:ext>
            </a:extLst>
          </p:cNvPr>
          <p:cNvSpPr>
            <a:spLocks noGrp="1"/>
          </p:cNvSpPr>
          <p:nvPr>
            <p:ph type="dt" sz="half" idx="10"/>
          </p:nvPr>
        </p:nvSpPr>
        <p:spPr/>
        <p:txBody>
          <a:bodyPr/>
          <a:lstStyle/>
          <a:p>
            <a:fld id="{9A1ADB59-F8FA-4C9C-A598-B3AAD73EF933}" type="datetimeFigureOut">
              <a:rPr lang="tr-TR" smtClean="0"/>
              <a:t>27.08.2025</a:t>
            </a:fld>
            <a:endParaRPr lang="tr-TR"/>
          </a:p>
        </p:txBody>
      </p:sp>
      <p:sp>
        <p:nvSpPr>
          <p:cNvPr id="3" name="Alt Bilgi Yer Tutucusu 2">
            <a:extLst>
              <a:ext uri="{FF2B5EF4-FFF2-40B4-BE49-F238E27FC236}">
                <a16:creationId xmlns:a16="http://schemas.microsoft.com/office/drawing/2014/main" id="{A0E786F7-4A6A-A84E-9054-A738AF3230B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CF45002-930E-6F6D-55EC-55EF696FAD58}"/>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719528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A3E0C9-33A4-EDAD-5611-4D2B0D7753B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20F55086-D9F8-D944-8F6D-DCA4280BCA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0EED8B9E-5ECD-B83C-6F69-17B0B6871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C77DECB-D02D-E7C7-30EC-94DEE823A381}"/>
              </a:ext>
            </a:extLst>
          </p:cNvPr>
          <p:cNvSpPr>
            <a:spLocks noGrp="1"/>
          </p:cNvSpPr>
          <p:nvPr>
            <p:ph type="dt" sz="half" idx="10"/>
          </p:nvPr>
        </p:nvSpPr>
        <p:spPr/>
        <p:txBody>
          <a:bodyPr/>
          <a:lstStyle/>
          <a:p>
            <a:fld id="{9A1ADB59-F8FA-4C9C-A598-B3AAD73EF933}" type="datetimeFigureOut">
              <a:rPr lang="tr-TR" smtClean="0"/>
              <a:t>27.08.2025</a:t>
            </a:fld>
            <a:endParaRPr lang="tr-TR"/>
          </a:p>
        </p:txBody>
      </p:sp>
      <p:sp>
        <p:nvSpPr>
          <p:cNvPr id="6" name="Alt Bilgi Yer Tutucusu 5">
            <a:extLst>
              <a:ext uri="{FF2B5EF4-FFF2-40B4-BE49-F238E27FC236}">
                <a16:creationId xmlns:a16="http://schemas.microsoft.com/office/drawing/2014/main" id="{292680AB-068C-AD60-CC07-B55E1D15413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0449B70-8D81-0A9B-FB9C-8306AC0CF0E9}"/>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178398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CCADAA-A1E5-0B3C-1800-7F4859BD59F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FAC4CB77-FBE3-EB18-D114-073C9F0122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EF6D123A-4C6D-5C93-7370-C46BA6003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3EAF78E-EC77-368C-0EF9-E005B21C4E04}"/>
              </a:ext>
            </a:extLst>
          </p:cNvPr>
          <p:cNvSpPr>
            <a:spLocks noGrp="1"/>
          </p:cNvSpPr>
          <p:nvPr>
            <p:ph type="dt" sz="half" idx="10"/>
          </p:nvPr>
        </p:nvSpPr>
        <p:spPr/>
        <p:txBody>
          <a:bodyPr/>
          <a:lstStyle/>
          <a:p>
            <a:fld id="{9A1ADB59-F8FA-4C9C-A598-B3AAD73EF933}" type="datetimeFigureOut">
              <a:rPr lang="tr-TR" smtClean="0"/>
              <a:t>27.08.2025</a:t>
            </a:fld>
            <a:endParaRPr lang="tr-TR"/>
          </a:p>
        </p:txBody>
      </p:sp>
      <p:sp>
        <p:nvSpPr>
          <p:cNvPr id="6" name="Alt Bilgi Yer Tutucusu 5">
            <a:extLst>
              <a:ext uri="{FF2B5EF4-FFF2-40B4-BE49-F238E27FC236}">
                <a16:creationId xmlns:a16="http://schemas.microsoft.com/office/drawing/2014/main" id="{70F9E372-4ACB-8F08-B4AE-10E2A5ED7DC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FB52C92-0199-6E2C-95CA-6B96F2E0F2F3}"/>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1238703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576E96A-0768-46F6-D247-A3B5B776D8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9CF3459-B918-640A-0B07-20FA0105DF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809E8F9-3D87-192D-9026-9972DE3075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1ADB59-F8FA-4C9C-A598-B3AAD73EF933}" type="datetimeFigureOut">
              <a:rPr lang="tr-TR" smtClean="0"/>
              <a:t>27.08.2025</a:t>
            </a:fld>
            <a:endParaRPr lang="tr-TR"/>
          </a:p>
        </p:txBody>
      </p:sp>
      <p:sp>
        <p:nvSpPr>
          <p:cNvPr id="5" name="Alt Bilgi Yer Tutucusu 4">
            <a:extLst>
              <a:ext uri="{FF2B5EF4-FFF2-40B4-BE49-F238E27FC236}">
                <a16:creationId xmlns:a16="http://schemas.microsoft.com/office/drawing/2014/main" id="{B562C3C3-F772-1C33-2E68-28D920F838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F7332958-41D6-F84F-6799-A9953CA64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777714-7883-4376-992B-24A86A2C374F}" type="slidenum">
              <a:rPr lang="tr-TR" smtClean="0"/>
              <a:t>‹#›</a:t>
            </a:fld>
            <a:endParaRPr lang="tr-TR"/>
          </a:p>
        </p:txBody>
      </p:sp>
    </p:spTree>
    <p:extLst>
      <p:ext uri="{BB962C8B-B14F-4D97-AF65-F5344CB8AC3E}">
        <p14:creationId xmlns:p14="http://schemas.microsoft.com/office/powerpoint/2010/main" val="225950388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karabuk.edu.tr/belgeler/ekampus/yk.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karabuk.edu.tr/belgeler/ekampus/ekampus-kullanim-posteriguncel.pdf" TargetMode="External"/><Relationship Id="rId2" Type="http://schemas.microsoft.com/office/2018/10/relationships/comments" Target="../comments/modernComment_164_286F9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karabuk.edu.tr/belgeler/ekampus/ekampus-bilgilendirme-dokumani.pdf" TargetMode="External"/><Relationship Id="rId4" Type="http://schemas.openxmlformats.org/officeDocument/2006/relationships/hyperlink" Target="https://karabuk.edu.tr/belgeler/ekampus/ekampus-detay-bilgi.pdf"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DF5AB2-41E0-A68E-F293-7E6D37313307}"/>
              </a:ext>
            </a:extLst>
          </p:cNvPr>
          <p:cNvSpPr>
            <a:spLocks noGrp="1"/>
          </p:cNvSpPr>
          <p:nvPr>
            <p:ph type="ctrTitle"/>
          </p:nvPr>
        </p:nvSpPr>
        <p:spPr>
          <a:xfrm>
            <a:off x="214313" y="1286668"/>
            <a:ext cx="11763374" cy="1747838"/>
          </a:xfrm>
        </p:spPr>
        <p:txBody>
          <a:bodyPr>
            <a:noAutofit/>
          </a:bodyPr>
          <a:lstStyle/>
          <a:p>
            <a:r>
              <a:rPr lang="fr-FR" sz="4000" dirty="0">
                <a:latin typeface="Times New Roman" panose="02020603050405020304" pitchFamily="18" charset="0"/>
                <a:cs typeface="Times New Roman" panose="02020603050405020304" pitchFamily="18" charset="0"/>
              </a:rPr>
              <a:t>CENTRE DE RECHERCHE ET D'APPLICATION DE L'ENSEIGNEMENT DU TURC DE L'UNIVERSITE DE KARABÜK</a:t>
            </a:r>
            <a:endParaRPr lang="tr-TR" sz="4000" dirty="0">
              <a:latin typeface="Times New Roman" panose="02020603050405020304" pitchFamily="18" charset="0"/>
              <a:cs typeface="Times New Roman" panose="02020603050405020304" pitchFamily="18" charset="0"/>
            </a:endParaRPr>
          </a:p>
        </p:txBody>
      </p:sp>
      <p:sp>
        <p:nvSpPr>
          <p:cNvPr id="3" name="Alt Başlık 2">
            <a:extLst>
              <a:ext uri="{FF2B5EF4-FFF2-40B4-BE49-F238E27FC236}">
                <a16:creationId xmlns:a16="http://schemas.microsoft.com/office/drawing/2014/main" id="{A2330738-AD9A-CE8B-92AF-949621FD539F}"/>
              </a:ext>
            </a:extLst>
          </p:cNvPr>
          <p:cNvSpPr>
            <a:spLocks noGrp="1"/>
          </p:cNvSpPr>
          <p:nvPr>
            <p:ph type="subTitle" idx="1"/>
          </p:nvPr>
        </p:nvSpPr>
        <p:spPr>
          <a:xfrm>
            <a:off x="1524000" y="3915570"/>
            <a:ext cx="9144000" cy="1655762"/>
          </a:xfrm>
        </p:spPr>
        <p:txBody>
          <a:bodyPr>
            <a:normAutofit/>
          </a:bodyPr>
          <a:lstStyle/>
          <a:p>
            <a:r>
              <a:rPr lang="tr-TR" sz="3200" b="1" dirty="0">
                <a:latin typeface="Times New Roman" panose="02020603050405020304" pitchFamily="18" charset="0"/>
                <a:cs typeface="Times New Roman" panose="02020603050405020304" pitchFamily="18" charset="0"/>
              </a:rPr>
              <a:t>PRÉSENTATION D'ORIENTATION</a:t>
            </a:r>
          </a:p>
        </p:txBody>
      </p:sp>
      <p:pic>
        <p:nvPicPr>
          <p:cNvPr id="7" name="Resim 6" descr="grafik, grafik tasarım, yazı tipi, kırpıntı çizim içeren bir resim&#10;&#10;Açıklama otomatik olarak oluşturuldu">
            <a:extLst>
              <a:ext uri="{FF2B5EF4-FFF2-40B4-BE49-F238E27FC236}">
                <a16:creationId xmlns:a16="http://schemas.microsoft.com/office/drawing/2014/main" id="{C4DF7B7E-529C-DAE5-4835-5A43F9BF4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078633"/>
            <a:ext cx="2010441" cy="1655762"/>
          </a:xfrm>
          <a:prstGeom prst="rect">
            <a:avLst/>
          </a:prstGeom>
        </p:spPr>
      </p:pic>
      <p:pic>
        <p:nvPicPr>
          <p:cNvPr id="6" name="Resim 5" descr="metin, logo, yazı tipi, grafik tasarım içeren bir resim&#10;&#10;Açıklama otomatik olarak oluşturuldu">
            <a:extLst>
              <a:ext uri="{FF2B5EF4-FFF2-40B4-BE49-F238E27FC236}">
                <a16:creationId xmlns:a16="http://schemas.microsoft.com/office/drawing/2014/main" id="{02518BC9-8883-5B53-5EC2-C5DB932AC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8680" y="5078632"/>
            <a:ext cx="3163319" cy="1779367"/>
          </a:xfrm>
          <a:prstGeom prst="rect">
            <a:avLst/>
          </a:prstGeom>
        </p:spPr>
      </p:pic>
    </p:spTree>
    <p:extLst>
      <p:ext uri="{BB962C8B-B14F-4D97-AF65-F5344CB8AC3E}">
        <p14:creationId xmlns:p14="http://schemas.microsoft.com/office/powerpoint/2010/main" val="2530183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34AEA9-4841-A543-C65C-A8E1635959E0}"/>
              </a:ext>
            </a:extLst>
          </p:cNvPr>
          <p:cNvSpPr>
            <a:spLocks noGrp="1"/>
          </p:cNvSpPr>
          <p:nvPr>
            <p:ph idx="1"/>
          </p:nvPr>
        </p:nvSpPr>
        <p:spPr>
          <a:xfrm>
            <a:off x="838200" y="1253331"/>
            <a:ext cx="10515600" cy="4351338"/>
          </a:xfrm>
        </p:spPr>
        <p:txBody>
          <a:bodyPr>
            <a:normAutofit fontScale="92500"/>
          </a:bodyPr>
          <a:lstStyle/>
          <a:p>
            <a:pPr marL="0" indent="0" algn="just">
              <a:lnSpc>
                <a:spcPct val="107000"/>
              </a:lnSpc>
              <a:spcAft>
                <a:spcPts val="800"/>
              </a:spcAft>
              <a:buNone/>
            </a:pPr>
            <a:r>
              <a:rPr lang="fr-FR" sz="2400" b="1" kern="100" dirty="0">
                <a:effectLst/>
                <a:latin typeface="Times New Roman" panose="02020603050405020304" pitchFamily="18" charset="0"/>
                <a:ea typeface="Aptos" panose="020B0004020202020204" pitchFamily="34" charset="0"/>
                <a:cs typeface="Times New Roman" panose="02020603050405020304" pitchFamily="18" charset="0"/>
              </a:rPr>
              <a:t>Règles à respecter dans les institutions officielles</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Si l'institution dispose d'un système de rendez-vous, il convient de prendre rendez-vous avant de se rendre sur place et de ne pas manquer l'heure du rendez-vous.</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Les heures de travail des institutions publiques doivent être respectées. Ils s'étendent généralement de 8h00 à 17h00. La pause déjeuner est généralement comprise entre 12 h 30 et 13 h 30.</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Dans certains établissements, un numéro de file d'attente peut être exigé pour effectuer des transactions.</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-Il est mal vu de faire du bruit ou de parler fort au téléphone pendant les files d'attente.</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 name="Resim 1" descr="yeşil, tasarım içeren bir resim&#10;&#10;Açıklama otomatik olarak oluşturuldu">
            <a:extLst>
              <a:ext uri="{FF2B5EF4-FFF2-40B4-BE49-F238E27FC236}">
                <a16:creationId xmlns:a16="http://schemas.microsoft.com/office/drawing/2014/main" id="{8F45A9EB-00E5-0A8F-3096-24E92DD0AF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6624" y="5385816"/>
            <a:ext cx="1606296" cy="1355979"/>
          </a:xfrm>
          <a:prstGeom prst="rect">
            <a:avLst/>
          </a:prstGeom>
        </p:spPr>
      </p:pic>
    </p:spTree>
    <p:extLst>
      <p:ext uri="{BB962C8B-B14F-4D97-AF65-F5344CB8AC3E}">
        <p14:creationId xmlns:p14="http://schemas.microsoft.com/office/powerpoint/2010/main" val="110198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8A1B1B2-AF2D-4BB5-1A1E-698CFFEF67FC}"/>
              </a:ext>
            </a:extLst>
          </p:cNvPr>
          <p:cNvSpPr>
            <a:spLocks noGrp="1"/>
          </p:cNvSpPr>
          <p:nvPr>
            <p:ph idx="1"/>
          </p:nvPr>
        </p:nvSpPr>
        <p:spPr/>
        <p:txBody>
          <a:bodyPr>
            <a:normAutofit/>
          </a:bodyPr>
          <a:lstStyle/>
          <a:p>
            <a:pPr algn="just">
              <a:lnSpc>
                <a:spcPct val="107000"/>
              </a:lnSpc>
              <a:spcAft>
                <a:spcPts val="800"/>
              </a:spcAft>
            </a:pPr>
            <a:r>
              <a:rPr lang="fr-FR" sz="2400" kern="100" dirty="0">
                <a:latin typeface="Times New Roman" panose="02020603050405020304" pitchFamily="18" charset="0"/>
                <a:ea typeface="Aptos" panose="020B0004020202020204" pitchFamily="34" charset="0"/>
                <a:cs typeface="Times New Roman" panose="02020603050405020304" pitchFamily="18" charset="0"/>
              </a:rPr>
              <a:t>Les agents qui assistent doivent être écoutés attentivement et ne doivent pas être interrompus. Le préposé ne doit pas être occupé inutilement.</a:t>
            </a:r>
            <a:endParaRPr lang="tr-TR" sz="2400"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Il est interdit d'offrir des cadeaux, des gratifications ou des pots-de-vin à un fonctionnaire pour qu'il accomplisse son travail.</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Il n'est pas approprié de demander des choses contraires à la législation et d'insister pour les obtenir.</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 name="Resim 1" descr="yeşil, tasarım içeren bir resim&#10;&#10;Açıklama otomatik olarak oluşturuldu">
            <a:extLst>
              <a:ext uri="{FF2B5EF4-FFF2-40B4-BE49-F238E27FC236}">
                <a16:creationId xmlns:a16="http://schemas.microsoft.com/office/drawing/2014/main" id="{37F345FE-30DB-5F78-311E-F788444BE5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3462" y="5019675"/>
            <a:ext cx="1865376" cy="1694688"/>
          </a:xfrm>
          <a:prstGeom prst="rect">
            <a:avLst/>
          </a:prstGeom>
        </p:spPr>
      </p:pic>
    </p:spTree>
    <p:extLst>
      <p:ext uri="{BB962C8B-B14F-4D97-AF65-F5344CB8AC3E}">
        <p14:creationId xmlns:p14="http://schemas.microsoft.com/office/powerpoint/2010/main" val="3637773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3D48F5C-E21E-CAAB-0047-B29978969C75}"/>
              </a:ext>
            </a:extLst>
          </p:cNvPr>
          <p:cNvSpPr>
            <a:spLocks noGrp="1"/>
          </p:cNvSpPr>
          <p:nvPr>
            <p:ph idx="1"/>
          </p:nvPr>
        </p:nvSpPr>
        <p:spPr>
          <a:xfrm>
            <a:off x="838200" y="1253331"/>
            <a:ext cx="10515600" cy="4351338"/>
          </a:xfrm>
        </p:spPr>
        <p:txBody>
          <a:bodyPr>
            <a:noAutofit/>
          </a:bodyPr>
          <a:lstStyle/>
          <a:p>
            <a:pPr marL="0" indent="0">
              <a:lnSpc>
                <a:spcPct val="107000"/>
              </a:lnSpc>
              <a:spcAft>
                <a:spcPts val="800"/>
              </a:spcAft>
              <a:buNone/>
            </a:pPr>
            <a:r>
              <a:rPr lang="fr-FR" sz="2400" b="1" kern="100" dirty="0">
                <a:effectLst/>
                <a:latin typeface="Times New Roman" panose="02020603050405020304" pitchFamily="18" charset="0"/>
                <a:ea typeface="Aptos" panose="020B0004020202020204" pitchFamily="34" charset="0"/>
                <a:cs typeface="Arial" panose="020B0604020202020204" pitchFamily="34" charset="0"/>
              </a:rPr>
              <a:t>Règles à respecter dans les espaces de vie publics</a:t>
            </a:r>
            <a:endParaRPr lang="tr-TR" sz="2400" b="1" kern="100" dirty="0">
              <a:effectLst/>
              <a:latin typeface="Times New Roman" panose="02020603050405020304" pitchFamily="18" charset="0"/>
              <a:ea typeface="Aptos" panose="020B0004020202020204" pitchFamily="34" charset="0"/>
              <a:cs typeface="Arial" panose="020B0604020202020204" pitchFamily="34" charset="0"/>
            </a:endParaRPr>
          </a:p>
          <a:p>
            <a:pPr marL="0" indent="0">
              <a:lnSpc>
                <a:spcPct val="107000"/>
              </a:lnSpc>
              <a:spcAft>
                <a:spcPts val="800"/>
              </a:spcAft>
              <a:buNone/>
            </a:pPr>
            <a:r>
              <a:rPr lang="fr-FR" sz="2400" kern="100" dirty="0">
                <a:latin typeface="Times New Roman" panose="02020603050405020304" pitchFamily="18" charset="0"/>
                <a:ea typeface="Aptos" panose="020B0004020202020204" pitchFamily="34" charset="0"/>
                <a:cs typeface="Arial" panose="020B0604020202020204" pitchFamily="34" charset="0"/>
              </a:rPr>
              <a:t>Les relations de voisinage sont importantes en T</a:t>
            </a:r>
            <a:r>
              <a:rPr lang="tr-TR" sz="2400" kern="100" dirty="0" err="1">
                <a:latin typeface="Times New Roman" panose="02020603050405020304" pitchFamily="18" charset="0"/>
                <a:ea typeface="Aptos" panose="020B0004020202020204" pitchFamily="34" charset="0"/>
                <a:cs typeface="Arial" panose="020B0604020202020204" pitchFamily="34" charset="0"/>
              </a:rPr>
              <a:t>ürkiye</a:t>
            </a:r>
            <a:r>
              <a:rPr lang="fr-FR" sz="2400" kern="100" dirty="0">
                <a:latin typeface="Times New Roman" panose="02020603050405020304" pitchFamily="18" charset="0"/>
                <a:ea typeface="Aptos" panose="020B0004020202020204" pitchFamily="34" charset="0"/>
                <a:cs typeface="Arial" panose="020B0604020202020204" pitchFamily="34" charset="0"/>
              </a:rPr>
              <a:t>. Pour que ces relations soient saines, certaines règles doivent être respectées. Nous pouvons les résumer comme suit :</a:t>
            </a:r>
            <a:endParaRPr lang="tr-TR" sz="2400" kern="100" dirty="0">
              <a:effectLst/>
              <a:latin typeface="Aptos" panose="020B0004020202020204" pitchFamily="34" charset="0"/>
              <a:ea typeface="Aptos" panose="020B0004020202020204" pitchFamily="34" charset="0"/>
              <a:cs typeface="Arial" panose="020B0604020202020204" pitchFamily="34"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Arial" panose="020B0604020202020204" pitchFamily="34" charset="0"/>
              </a:rPr>
              <a:t>-Étant donné que les heures entre 23h00 et 08h00, les dimanches et les jours fériés sont des heures de repos légales dans notre pays, il n'est pas correct d'écouter de la musique forte, d'utiliser des machines qui peuvent faire du bruit telles que les machines à laver et les aspirateurs.</a:t>
            </a:r>
            <a:endParaRPr lang="tr-TR" sz="2400" kern="100" dirty="0">
              <a:effectLst/>
              <a:latin typeface="Times New Roman" panose="02020603050405020304" pitchFamily="18" charset="0"/>
              <a:ea typeface="Aptos" panose="020B0004020202020204" pitchFamily="34" charset="0"/>
              <a:cs typeface="Arial" panose="020B0604020202020204" pitchFamily="34" charset="0"/>
            </a:endParaRPr>
          </a:p>
          <a:p>
            <a:pPr algn="just">
              <a:lnSpc>
                <a:spcPct val="107000"/>
              </a:lnSpc>
              <a:spcAft>
                <a:spcPts val="800"/>
              </a:spcAft>
            </a:pPr>
            <a:r>
              <a:rPr lang="en-US" sz="2400" kern="100" dirty="0">
                <a:effectLst/>
                <a:latin typeface="Times New Roman" panose="02020603050405020304" pitchFamily="18" charset="0"/>
                <a:ea typeface="Aptos" panose="020B0004020202020204" pitchFamily="34" charset="0"/>
                <a:cs typeface="Arial" panose="020B0604020202020204" pitchFamily="34" charset="0"/>
              </a:rPr>
              <a:t>-</a:t>
            </a:r>
            <a:r>
              <a:rPr lang="fr-FR" sz="2400" kern="100" dirty="0">
                <a:effectLst/>
                <a:latin typeface="Times New Roman" panose="02020603050405020304" pitchFamily="18" charset="0"/>
                <a:ea typeface="Aptos" panose="020B0004020202020204" pitchFamily="34" charset="0"/>
                <a:cs typeface="Arial" panose="020B0604020202020204" pitchFamily="34" charset="0"/>
              </a:rPr>
              <a:t>Les balcons de la maison étant des espaces privés d'utilisation, il n'est pas correct de secouer des produits tels que les tapis, les moquettes et les nappes.</a:t>
            </a:r>
            <a:endParaRPr lang="tr-TR" sz="24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4" name="Resim 3" descr="trafik işareti, işaret içeren bir resim&#10;&#10;Açıklama otomatik olarak oluşturuldu">
            <a:extLst>
              <a:ext uri="{FF2B5EF4-FFF2-40B4-BE49-F238E27FC236}">
                <a16:creationId xmlns:a16="http://schemas.microsoft.com/office/drawing/2014/main" id="{C0F2BCDD-017B-FA59-D46C-F244BF585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0315" y="5532120"/>
            <a:ext cx="1682115" cy="1078992"/>
          </a:xfrm>
          <a:prstGeom prst="rect">
            <a:avLst/>
          </a:prstGeom>
        </p:spPr>
      </p:pic>
    </p:spTree>
    <p:extLst>
      <p:ext uri="{BB962C8B-B14F-4D97-AF65-F5344CB8AC3E}">
        <p14:creationId xmlns:p14="http://schemas.microsoft.com/office/powerpoint/2010/main" val="2644439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7503777-8652-E74A-5DBA-EF063FEC1DFE}"/>
              </a:ext>
            </a:extLst>
          </p:cNvPr>
          <p:cNvSpPr>
            <a:spLocks noGrp="1"/>
          </p:cNvSpPr>
          <p:nvPr>
            <p:ph idx="1"/>
          </p:nvPr>
        </p:nvSpPr>
        <p:spPr>
          <a:xfrm>
            <a:off x="838200" y="1825625"/>
            <a:ext cx="10515600" cy="3127375"/>
          </a:xfrm>
        </p:spPr>
        <p:txBody>
          <a:bodyPr>
            <a:normAutofit/>
          </a:bodyPr>
          <a:lstStyle/>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-Les objets tels que les pantoufles, les casiers, les déchets ne doivent pas être placés devant la porte d'entrée de la maison.</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-L'intimité du foyer doit être respectée et les rideaux de la maison doivent être fermés afin qu'ils ne soient pas visibles à l'intérieur.</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-N'ouvrez pas la porte à des personnes inconnues sans prendre de précautions.</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 name="Resim 1" descr="trafik işareti, işaret içeren bir resim&#10;&#10;Açıklama otomatik olarak oluşturuldu">
            <a:extLst>
              <a:ext uri="{FF2B5EF4-FFF2-40B4-BE49-F238E27FC236}">
                <a16:creationId xmlns:a16="http://schemas.microsoft.com/office/drawing/2014/main" id="{5C566B0F-2D42-B0AF-11CF-1A3BB269B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4010" y="4235196"/>
            <a:ext cx="1920240" cy="1600200"/>
          </a:xfrm>
          <a:prstGeom prst="rect">
            <a:avLst/>
          </a:prstGeom>
        </p:spPr>
      </p:pic>
    </p:spTree>
    <p:extLst>
      <p:ext uri="{BB962C8B-B14F-4D97-AF65-F5344CB8AC3E}">
        <p14:creationId xmlns:p14="http://schemas.microsoft.com/office/powerpoint/2010/main" val="3230738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012773-E4B4-8373-1199-CA198EF6830F}"/>
              </a:ext>
            </a:extLst>
          </p:cNvPr>
          <p:cNvSpPr>
            <a:spLocks noGrp="1"/>
          </p:cNvSpPr>
          <p:nvPr>
            <p:ph type="title"/>
          </p:nvPr>
        </p:nvSpPr>
        <p:spPr/>
        <p:txBody>
          <a:bodyPr>
            <a:normAutofit/>
          </a:bodyPr>
          <a:lstStyle/>
          <a:p>
            <a:pPr algn="ctr">
              <a:lnSpc>
                <a:spcPct val="150000"/>
              </a:lnSpc>
            </a:pPr>
            <a:r>
              <a:rPr lang="fr-FR" sz="2000" b="1" kern="100" dirty="0">
                <a:effectLst/>
                <a:latin typeface="Times New Roman" panose="02020603050405020304" pitchFamily="18" charset="0"/>
                <a:ea typeface="Aptos" panose="020B0004020202020204" pitchFamily="34" charset="0"/>
                <a:cs typeface="Arial" panose="020B0604020202020204" pitchFamily="34" charset="0"/>
              </a:rPr>
              <a:t>DROITS ET OBLIGATIONS STATUT, DROITS ET OBLIGATIONS DES ÉTRANGERS EN TÜRKİYE (QUESTIONS FRÉQUEMMENT POSÉES)</a:t>
            </a:r>
            <a:endParaRPr lang="tr-TR" sz="4000" dirty="0"/>
          </a:p>
        </p:txBody>
      </p:sp>
      <p:sp>
        <p:nvSpPr>
          <p:cNvPr id="3" name="İçerik Yer Tutucusu 2">
            <a:extLst>
              <a:ext uri="{FF2B5EF4-FFF2-40B4-BE49-F238E27FC236}">
                <a16:creationId xmlns:a16="http://schemas.microsoft.com/office/drawing/2014/main" id="{9E397B2D-9895-8811-4D27-F36FD7B6C5DE}"/>
              </a:ext>
            </a:extLst>
          </p:cNvPr>
          <p:cNvSpPr>
            <a:spLocks noGrp="1"/>
          </p:cNvSpPr>
          <p:nvPr>
            <p:ph idx="1"/>
          </p:nvPr>
        </p:nvSpPr>
        <p:spPr/>
        <p:txBody>
          <a:bodyPr>
            <a:normAutofit/>
          </a:bodyPr>
          <a:lstStyle/>
          <a:p>
            <a:pPr marL="0" indent="0" algn="just">
              <a:lnSpc>
                <a:spcPct val="107000"/>
              </a:lnSpc>
              <a:spcAft>
                <a:spcPts val="800"/>
              </a:spcAft>
              <a:buNone/>
            </a:pPr>
            <a:endParaRPr lang="tr-TR" sz="2400" b="1" kern="100" dirty="0">
              <a:latin typeface="Times New Roman" panose="02020603050405020304" pitchFamily="18" charset="0"/>
              <a:ea typeface="Aptos" panose="020B0004020202020204" pitchFamily="34" charset="0"/>
              <a:cs typeface="Arial" panose="020B0604020202020204" pitchFamily="34" charset="0"/>
            </a:endParaRPr>
          </a:p>
          <a:p>
            <a:pPr marL="0" indent="0" algn="just">
              <a:lnSpc>
                <a:spcPct val="107000"/>
              </a:lnSpc>
              <a:spcAft>
                <a:spcPts val="800"/>
              </a:spcAft>
              <a:buNone/>
            </a:pPr>
            <a:r>
              <a:rPr lang="fr-FR" sz="2400" b="1" kern="100" dirty="0">
                <a:effectLst/>
                <a:latin typeface="Times New Roman" panose="02020603050405020304" pitchFamily="18" charset="0"/>
                <a:ea typeface="Aptos" panose="020B0004020202020204" pitchFamily="34" charset="0"/>
                <a:cs typeface="Arial" panose="020B0604020202020204" pitchFamily="34" charset="0"/>
              </a:rPr>
              <a:t>Comment puis-je obtenir l'adresse et les numéros de téléphone des directions provinciales de l'administration des migrations ?</a:t>
            </a:r>
            <a:endParaRPr lang="tr-TR" sz="2400" b="1" kern="100" dirty="0">
              <a:effectLst/>
              <a:latin typeface="Times New Roman" panose="02020603050405020304" pitchFamily="18" charset="0"/>
              <a:ea typeface="Aptos" panose="020B0004020202020204" pitchFamily="34" charset="0"/>
              <a:cs typeface="Arial" panose="020B0604020202020204" pitchFamily="34" charset="0"/>
            </a:endParaRPr>
          </a:p>
          <a:p>
            <a:pPr marL="0" indent="0" algn="just">
              <a:lnSpc>
                <a:spcPct val="107000"/>
              </a:lnSpc>
              <a:spcAft>
                <a:spcPts val="800"/>
              </a:spcAft>
              <a:buNone/>
            </a:pPr>
            <a:r>
              <a:rPr lang="fr-FR" sz="2400" kern="100" dirty="0">
                <a:effectLst/>
                <a:latin typeface="Times New Roman" panose="02020603050405020304" pitchFamily="18" charset="0"/>
                <a:ea typeface="Aptos" panose="020B0004020202020204" pitchFamily="34" charset="0"/>
                <a:cs typeface="Arial" panose="020B0604020202020204" pitchFamily="34" charset="0"/>
              </a:rPr>
              <a:t>-Il est disponible sur le site officiel de la Direction générale de la gestion des migrations sous la rubrique « organisation provinciale » dans la section communication. (www.goc.gov.tr)</a:t>
            </a:r>
            <a:endParaRPr lang="tr-TR" sz="24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7" name="Resim 6" descr="kırmızı, yüksek topuk, oyuncak içeren bir resim&#10;&#10;Açıklama otomatik olarak orta güvenilirlik düzeyiyle oluşturuldu">
            <a:extLst>
              <a:ext uri="{FF2B5EF4-FFF2-40B4-BE49-F238E27FC236}">
                <a16:creationId xmlns:a16="http://schemas.microsoft.com/office/drawing/2014/main" id="{19124718-F483-0AA1-A7D2-A05368269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850" y="4759325"/>
            <a:ext cx="2647950" cy="1733550"/>
          </a:xfrm>
          <a:prstGeom prst="rect">
            <a:avLst/>
          </a:prstGeom>
        </p:spPr>
      </p:pic>
    </p:spTree>
    <p:extLst>
      <p:ext uri="{BB962C8B-B14F-4D97-AF65-F5344CB8AC3E}">
        <p14:creationId xmlns:p14="http://schemas.microsoft.com/office/powerpoint/2010/main" val="271502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2617379-643B-ECDC-6551-D0582F60C6CB}"/>
              </a:ext>
            </a:extLst>
          </p:cNvPr>
          <p:cNvSpPr>
            <a:spLocks noGrp="1"/>
          </p:cNvSpPr>
          <p:nvPr>
            <p:ph idx="1"/>
          </p:nvPr>
        </p:nvSpPr>
        <p:spPr>
          <a:xfrm>
            <a:off x="838200" y="1253331"/>
            <a:ext cx="10515600" cy="4351338"/>
          </a:xfrm>
        </p:spPr>
        <p:txBody>
          <a:bodyPr>
            <a:normAutofit lnSpcReduction="10000"/>
          </a:bodyPr>
          <a:lstStyle/>
          <a:p>
            <a:pPr marL="0" indent="0" algn="just">
              <a:lnSpc>
                <a:spcPct val="107000"/>
              </a:lnSpc>
              <a:spcAft>
                <a:spcPts val="800"/>
              </a:spcAft>
              <a:buNone/>
            </a:pPr>
            <a:r>
              <a:rPr lang="fr-FR" sz="2400" b="1" kern="100" dirty="0">
                <a:effectLst/>
                <a:latin typeface="Times New Roman" panose="02020603050405020304" pitchFamily="18" charset="0"/>
                <a:ea typeface="Aptos" panose="020B0004020202020204" pitchFamily="34" charset="0"/>
                <a:cs typeface="Times New Roman" panose="02020603050405020304" pitchFamily="18" charset="0"/>
              </a:rPr>
              <a:t>Je suis passé de l'université A à l'université B ou j'ai gagné l'université B. Quelle est la procédure à suivre ?</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fr-FR" sz="2200" kern="100" dirty="0">
                <a:effectLst/>
                <a:latin typeface="Times New Roman" panose="02020603050405020304" pitchFamily="18" charset="0"/>
                <a:ea typeface="Aptos" panose="020B0004020202020204" pitchFamily="34" charset="0"/>
                <a:cs typeface="Times New Roman" panose="02020603050405020304" pitchFamily="18" charset="0"/>
              </a:rPr>
              <a:t>En cas de changement de faculté ou de département dans le même établissement d'enseignement et de changement d'établissement d'enseignement dans la même province, le permis de séjour existant reste valable à condition que l'enseignement ne soit pas interrompu et que la personne le notifie en temps utile. Ces personnes doivent notifier le changement de département, de faculté ou d'école dans un délai de 20 jours ouvrables.</a:t>
            </a:r>
            <a:endParaRPr lang="tr-T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200" kern="100" dirty="0">
                <a:effectLst/>
                <a:latin typeface="Times New Roman" panose="02020603050405020304" pitchFamily="18" charset="0"/>
                <a:ea typeface="Aptos" panose="020B0004020202020204" pitchFamily="34" charset="0"/>
                <a:cs typeface="Times New Roman" panose="02020603050405020304" pitchFamily="18" charset="0"/>
              </a:rPr>
              <a:t>-Si le permis de séjour est plus court que la durée des études, il est prolongé pour la durée des études à partir de la date d'expiration du permis. Si les études se poursuivent dans une autre province, le permis de séjour existant est annulé et un permis de séjour est délivré pour la nouvelle période d'études.</a:t>
            </a:r>
            <a:endParaRPr lang="tr-TR" dirty="0"/>
          </a:p>
        </p:txBody>
      </p:sp>
      <p:pic>
        <p:nvPicPr>
          <p:cNvPr id="2" name="Resim 1" descr="kırmızı, yüksek topuk, oyuncak içeren bir resim&#10;&#10;Açıklama otomatik olarak orta güvenilirlik düzeyiyle oluşturuldu">
            <a:extLst>
              <a:ext uri="{FF2B5EF4-FFF2-40B4-BE49-F238E27FC236}">
                <a16:creationId xmlns:a16="http://schemas.microsoft.com/office/drawing/2014/main" id="{009EF585-7E40-C852-773C-BCF391568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9314" y="5212080"/>
            <a:ext cx="2647950" cy="1435608"/>
          </a:xfrm>
          <a:prstGeom prst="rect">
            <a:avLst/>
          </a:prstGeom>
        </p:spPr>
      </p:pic>
    </p:spTree>
    <p:extLst>
      <p:ext uri="{BB962C8B-B14F-4D97-AF65-F5344CB8AC3E}">
        <p14:creationId xmlns:p14="http://schemas.microsoft.com/office/powerpoint/2010/main" val="1034978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FBB71E8-C1A1-C5E6-3273-504B20D2AC01}"/>
              </a:ext>
            </a:extLst>
          </p:cNvPr>
          <p:cNvSpPr>
            <a:spLocks noGrp="1"/>
          </p:cNvSpPr>
          <p:nvPr>
            <p:ph idx="1"/>
          </p:nvPr>
        </p:nvSpPr>
        <p:spPr>
          <a:xfrm>
            <a:off x="838200" y="1253331"/>
            <a:ext cx="10515600" cy="4351338"/>
          </a:xfrm>
        </p:spPr>
        <p:txBody>
          <a:bodyPr>
            <a:normAutofit/>
          </a:bodyPr>
          <a:lstStyle/>
          <a:p>
            <a:pPr marL="0" indent="0" algn="just">
              <a:lnSpc>
                <a:spcPct val="107000"/>
              </a:lnSpc>
              <a:spcAft>
                <a:spcPts val="800"/>
              </a:spcAft>
              <a:buNone/>
            </a:pPr>
            <a:r>
              <a:rPr lang="fr-FR" sz="2400" b="1" kern="100" dirty="0">
                <a:effectLst/>
                <a:latin typeface="Times New Roman" panose="02020603050405020304" pitchFamily="18" charset="0"/>
                <a:ea typeface="Aptos" panose="020B0004020202020204" pitchFamily="34" charset="0"/>
                <a:cs typeface="Times New Roman" panose="02020603050405020304" pitchFamily="18" charset="0"/>
              </a:rPr>
              <a:t>Combien de jours sont accordés pour les documents manquants ?</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Un délai de 30 jours peut être accordé. Si la demande n'est pas complétée dans ce délai, elle sera invalidée.</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just">
              <a:lnSpc>
                <a:spcPct val="107000"/>
              </a:lnSpc>
              <a:spcAft>
                <a:spcPts val="800"/>
              </a:spcAft>
              <a:buNone/>
            </a:pPr>
            <a:r>
              <a:rPr lang="fr-FR" sz="2400" b="1" kern="100" dirty="0">
                <a:effectLst/>
                <a:latin typeface="Times New Roman" panose="02020603050405020304" pitchFamily="18" charset="0"/>
                <a:ea typeface="Aptos" panose="020B0004020202020204" pitchFamily="34" charset="0"/>
                <a:cs typeface="Times New Roman" panose="02020603050405020304" pitchFamily="18" charset="0"/>
              </a:rPr>
              <a:t>Quelle doit être la longueur de mon passeport pour ma demande de permis de séjour ?</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Disposer d'un document dont la durée dépasse d'au moins 60 jours la période demandée.</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 name="Resim 1" descr="kırmızı, yüksek topuk, oyuncak içeren bir resim&#10;&#10;Açıklama otomatik olarak orta güvenilirlik düzeyiyle oluşturuldu">
            <a:extLst>
              <a:ext uri="{FF2B5EF4-FFF2-40B4-BE49-F238E27FC236}">
                <a16:creationId xmlns:a16="http://schemas.microsoft.com/office/drawing/2014/main" id="{04EA17F3-148C-1A3D-286D-0D211BE00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850" y="4759325"/>
            <a:ext cx="2647950" cy="1733550"/>
          </a:xfrm>
          <a:prstGeom prst="rect">
            <a:avLst/>
          </a:prstGeom>
        </p:spPr>
      </p:pic>
    </p:spTree>
    <p:extLst>
      <p:ext uri="{BB962C8B-B14F-4D97-AF65-F5344CB8AC3E}">
        <p14:creationId xmlns:p14="http://schemas.microsoft.com/office/powerpoint/2010/main" val="1919470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D776C9D-5F95-34C8-F2D2-F97E7B3C4553}"/>
              </a:ext>
            </a:extLst>
          </p:cNvPr>
          <p:cNvSpPr>
            <a:spLocks noGrp="1"/>
          </p:cNvSpPr>
          <p:nvPr>
            <p:ph idx="1"/>
          </p:nvPr>
        </p:nvSpPr>
        <p:spPr>
          <a:xfrm>
            <a:off x="838200" y="1253331"/>
            <a:ext cx="10515600" cy="4351338"/>
          </a:xfrm>
        </p:spPr>
        <p:txBody>
          <a:bodyPr>
            <a:noAutofit/>
          </a:bodyPr>
          <a:lstStyle/>
          <a:p>
            <a:pPr marL="0" indent="0" algn="just">
              <a:lnSpc>
                <a:spcPct val="107000"/>
              </a:lnSpc>
              <a:spcAft>
                <a:spcPts val="800"/>
              </a:spcAft>
              <a:buNone/>
            </a:pPr>
            <a:r>
              <a:rPr lang="fr-FR" sz="2400" b="1" kern="100" dirty="0">
                <a:effectLst/>
                <a:latin typeface="Times New Roman" panose="02020603050405020304" pitchFamily="18" charset="0"/>
                <a:ea typeface="Aptos" panose="020B0004020202020204" pitchFamily="34" charset="0"/>
                <a:cs typeface="Times New Roman" panose="02020603050405020304" pitchFamily="18" charset="0"/>
              </a:rPr>
              <a:t>J'ai changé d'adresse pendant la durée de validité de mon permis de séjour actuel. Que dois-je faire ?</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Si elle se situe à l'intérieur des frontières de la même province, elle doit être notifiée à l'administration provinciale de l'immigration dans un délai de 20 jours ouvrables.</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just">
              <a:lnSpc>
                <a:spcPct val="107000"/>
              </a:lnSpc>
              <a:spcAft>
                <a:spcPts val="800"/>
              </a:spcAft>
              <a:buNone/>
            </a:pPr>
            <a:r>
              <a:rPr lang="fr-FR" sz="2400" b="1" kern="100" dirty="0">
                <a:effectLst/>
                <a:latin typeface="Times New Roman" panose="02020603050405020304" pitchFamily="18" charset="0"/>
                <a:ea typeface="Aptos" panose="020B0004020202020204" pitchFamily="34" charset="0"/>
                <a:cs typeface="Times New Roman" panose="02020603050405020304" pitchFamily="18" charset="0"/>
              </a:rPr>
              <a:t>Quand faut-il demander la prolongation d'un permis de séjour existant ?</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a:effectLst/>
                <a:latin typeface="Times New Roman" panose="02020603050405020304" pitchFamily="18" charset="0"/>
                <a:ea typeface="Aptos" panose="020B0004020202020204" pitchFamily="34" charset="0"/>
                <a:cs typeface="Times New Roman" panose="02020603050405020304" pitchFamily="18" charset="0"/>
              </a:rPr>
              <a:t>Les demandes de prolongation doivent être introduites avant l'expiration du permis de séjour dans tous les cas, à partir de 60 jours avant l'expiration du permis de séjour.</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 name="Resim 1" descr="kırmızı, yüksek topuk, oyuncak içeren bir resim&#10;&#10;Açıklama otomatik olarak orta güvenilirlik düzeyiyle oluşturuldu">
            <a:extLst>
              <a:ext uri="{FF2B5EF4-FFF2-40B4-BE49-F238E27FC236}">
                <a16:creationId xmlns:a16="http://schemas.microsoft.com/office/drawing/2014/main" id="{5F56CE67-463A-1BE6-74F1-1E40C6C78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2050" y="5381624"/>
            <a:ext cx="2647950" cy="1390651"/>
          </a:xfrm>
          <a:prstGeom prst="rect">
            <a:avLst/>
          </a:prstGeom>
        </p:spPr>
      </p:pic>
    </p:spTree>
    <p:extLst>
      <p:ext uri="{BB962C8B-B14F-4D97-AF65-F5344CB8AC3E}">
        <p14:creationId xmlns:p14="http://schemas.microsoft.com/office/powerpoint/2010/main" val="2627905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C110308-9F1C-6B8F-EF13-89AA662429F8}"/>
              </a:ext>
            </a:extLst>
          </p:cNvPr>
          <p:cNvSpPr>
            <a:spLocks noGrp="1"/>
          </p:cNvSpPr>
          <p:nvPr>
            <p:ph idx="1"/>
          </p:nvPr>
        </p:nvSpPr>
        <p:spPr/>
        <p:txBody>
          <a:bodyPr>
            <a:normAutofit/>
          </a:bodyPr>
          <a:lstStyle/>
          <a:p>
            <a:pPr marL="0" indent="0" algn="just">
              <a:lnSpc>
                <a:spcPct val="107000"/>
              </a:lnSpc>
              <a:spcAft>
                <a:spcPts val="800"/>
              </a:spcAft>
              <a:buNone/>
            </a:pPr>
            <a:r>
              <a:rPr lang="fr-FR" sz="2400" b="1" kern="100" dirty="0">
                <a:effectLst/>
                <a:latin typeface="Times New Roman" panose="02020603050405020304" pitchFamily="18" charset="0"/>
                <a:ea typeface="Aptos" panose="020B0004020202020204" pitchFamily="34" charset="0"/>
                <a:cs typeface="Times New Roman" panose="02020603050405020304" pitchFamily="18" charset="0"/>
              </a:rPr>
              <a:t>J'ai obtenu mon diplôme bien avant l'expiration de mon permis de séjour étudiant. Mon permis de séjour sera-t-il maintenu et comment dois-je procéder</a:t>
            </a: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fr-FR" sz="2400" b="1" kern="100" dirty="0">
                <a:effectLst/>
                <a:latin typeface="Times New Roman" panose="02020603050405020304" pitchFamily="18" charset="0"/>
                <a:ea typeface="Aptos" panose="020B0004020202020204" pitchFamily="34" charset="0"/>
                <a:cs typeface="Times New Roman" panose="02020603050405020304" pitchFamily="18" charset="0"/>
              </a:rPr>
              <a:t> </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-Les permis de séjour des étudiants qui obtiennent leur diplôme sont annulés à la date de l'obtention du diplôme et ils doivent demander un permis de séjour adapté au nouveau but du séjour dans un délai de dix jours. Le permis de séjour de l'étudiant qui ne peut pas obtenir son diplôme au cours de la période d'études normale est prolongé pour une période maximale d'un an et ne dépassant pas la période d'études maximale.</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 name="Resim 1" descr="kırmızı, yüksek topuk, oyuncak içeren bir resim&#10;&#10;Açıklama otomatik olarak orta güvenilirlik düzeyiyle oluşturuldu">
            <a:extLst>
              <a:ext uri="{FF2B5EF4-FFF2-40B4-BE49-F238E27FC236}">
                <a16:creationId xmlns:a16="http://schemas.microsoft.com/office/drawing/2014/main" id="{5E6B4E1F-07E3-9932-2603-649D4F64A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4895" y="5373814"/>
            <a:ext cx="2382393" cy="1484186"/>
          </a:xfrm>
          <a:prstGeom prst="rect">
            <a:avLst/>
          </a:prstGeom>
        </p:spPr>
      </p:pic>
    </p:spTree>
    <p:extLst>
      <p:ext uri="{BB962C8B-B14F-4D97-AF65-F5344CB8AC3E}">
        <p14:creationId xmlns:p14="http://schemas.microsoft.com/office/powerpoint/2010/main" val="2129908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82F146E-ECD6-8250-048E-A649860A0A5C}"/>
              </a:ext>
            </a:extLst>
          </p:cNvPr>
          <p:cNvSpPr>
            <a:spLocks noGrp="1"/>
          </p:cNvSpPr>
          <p:nvPr>
            <p:ph idx="1"/>
          </p:nvPr>
        </p:nvSpPr>
        <p:spPr>
          <a:xfrm>
            <a:off x="798576" y="1274762"/>
            <a:ext cx="10515600" cy="4351338"/>
          </a:xfrm>
        </p:spPr>
        <p:txBody>
          <a:bodyPr/>
          <a:lstStyle/>
          <a:p>
            <a:pPr marL="0" indent="0" algn="just">
              <a:lnSpc>
                <a:spcPct val="107000"/>
              </a:lnSpc>
              <a:spcAft>
                <a:spcPts val="800"/>
              </a:spcAft>
              <a:buNone/>
            </a:pPr>
            <a:r>
              <a:rPr lang="fr-FR" sz="2400" b="1" kern="100" dirty="0">
                <a:effectLst/>
                <a:latin typeface="Times New Roman" panose="02020603050405020304" pitchFamily="18" charset="0"/>
                <a:ea typeface="Aptos" panose="020B0004020202020204" pitchFamily="34" charset="0"/>
                <a:cs typeface="Times New Roman" panose="02020603050405020304" pitchFamily="18" charset="0"/>
              </a:rPr>
              <a:t>Que dois-je faire lorsque je change de passeport ?</a:t>
            </a:r>
            <a:endParaRPr lang="tr-TR"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just">
              <a:lnSpc>
                <a:spcPct val="107000"/>
              </a:lnSpc>
              <a:spcAft>
                <a:spcPts val="800"/>
              </a:spcAft>
              <a:buNone/>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-Les changements de passeport doivent être notifiés à la direction provinciale de la gestion des migrations dans un délai de 20 jours ouvrables.</a:t>
            </a:r>
            <a:endParaRPr lang="tr-TR" dirty="0"/>
          </a:p>
        </p:txBody>
      </p:sp>
      <p:pic>
        <p:nvPicPr>
          <p:cNvPr id="2" name="Resim 1" descr="kırmızı, yüksek topuk, oyuncak içeren bir resim&#10;&#10;Açıklama otomatik olarak orta güvenilirlik düzeyiyle oluşturuldu">
            <a:extLst>
              <a:ext uri="{FF2B5EF4-FFF2-40B4-BE49-F238E27FC236}">
                <a16:creationId xmlns:a16="http://schemas.microsoft.com/office/drawing/2014/main" id="{43F0EF0D-F858-9D5C-8542-B89AC67BA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850" y="4759325"/>
            <a:ext cx="2647950" cy="1733550"/>
          </a:xfrm>
          <a:prstGeom prst="rect">
            <a:avLst/>
          </a:prstGeom>
        </p:spPr>
      </p:pic>
    </p:spTree>
    <p:extLst>
      <p:ext uri="{BB962C8B-B14F-4D97-AF65-F5344CB8AC3E}">
        <p14:creationId xmlns:p14="http://schemas.microsoft.com/office/powerpoint/2010/main" val="2935569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0D1394-C409-E256-FB07-BDCE03CD9EA6}"/>
              </a:ext>
            </a:extLst>
          </p:cNvPr>
          <p:cNvSpPr>
            <a:spLocks noGrp="1"/>
          </p:cNvSpPr>
          <p:nvPr>
            <p:ph type="title"/>
          </p:nvPr>
        </p:nvSpPr>
        <p:spPr>
          <a:xfrm>
            <a:off x="836679" y="723898"/>
            <a:ext cx="6002110" cy="1495425"/>
          </a:xfrm>
        </p:spPr>
        <p:txBody>
          <a:bodyPr>
            <a:normAutofit/>
          </a:bodyPr>
          <a:lstStyle/>
          <a:p>
            <a:pPr algn="ctr"/>
            <a:r>
              <a:rPr lang="fr-FR" sz="2800" b="1" kern="100" dirty="0">
                <a:effectLst/>
                <a:latin typeface="Times New Roman" panose="02020603050405020304" pitchFamily="18" charset="0"/>
                <a:ea typeface="Aptos" panose="020B0004020202020204" pitchFamily="34" charset="0"/>
                <a:cs typeface="Times New Roman" panose="02020603050405020304" pitchFamily="18" charset="0"/>
              </a:rPr>
              <a:t>VIVRE ET S'ADAPTER DANS UN NOUVEAU PAYS</a:t>
            </a:r>
            <a:endParaRPr lang="tr-TR" sz="28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AD4FA3DA-8D65-EDBF-86F7-ED08E0D3B1DD}"/>
              </a:ext>
            </a:extLst>
          </p:cNvPr>
          <p:cNvSpPr>
            <a:spLocks noGrp="1"/>
          </p:cNvSpPr>
          <p:nvPr>
            <p:ph idx="1"/>
          </p:nvPr>
        </p:nvSpPr>
        <p:spPr>
          <a:xfrm>
            <a:off x="152400" y="2405067"/>
            <a:ext cx="6877050" cy="3729034"/>
          </a:xfrm>
        </p:spPr>
        <p:txBody>
          <a:bodyPr>
            <a:normAutofit fontScale="92500"/>
          </a:bodyPr>
          <a:lstStyle/>
          <a:p>
            <a:pPr algn="just">
              <a:lnSpc>
                <a:spcPct val="150000"/>
              </a:lnSpc>
              <a:spcAft>
                <a:spcPts val="800"/>
              </a:spcAft>
            </a:pP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Aujourd'hui, les gens migrent vers d'autres pays pour des raisons telles que les catastrophes naturelles, la famine, la guerre, le travail, l'éducation et des modes de vie différents. Cette situation a engendré différentes difficultés tant pour les migrants que pour les zones de migration.</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Les principaux problèmes rencontrés par les migrants sont les différences de coutumes et de traditions, de droit, de langue et de religion. Dans ce cas, la meilleure solution consiste à mettre en œuvre des moyens de vivre ensemble avec la société du pays d'accueil, sans conflit ni exclusion.</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Resim 4" descr="giyim, adam, insan, ayakkabı, kişi, şahıs içeren bir resim&#10;&#10;Açıklama otomatik olarak oluşturuldu">
            <a:extLst>
              <a:ext uri="{FF2B5EF4-FFF2-40B4-BE49-F238E27FC236}">
                <a16:creationId xmlns:a16="http://schemas.microsoft.com/office/drawing/2014/main" id="{58407DE9-BD8D-38B5-4B19-58BA5DB5CD8D}"/>
              </a:ext>
            </a:extLst>
          </p:cNvPr>
          <p:cNvPicPr>
            <a:picLocks noChangeAspect="1"/>
          </p:cNvPicPr>
          <p:nvPr/>
        </p:nvPicPr>
        <p:blipFill>
          <a:blip r:embed="rId2">
            <a:extLst>
              <a:ext uri="{28A0092B-C50C-407E-A947-70E740481C1C}">
                <a14:useLocalDpi xmlns:a14="http://schemas.microsoft.com/office/drawing/2010/main" val="0"/>
              </a:ext>
            </a:extLst>
          </a:blip>
          <a:srcRect l="25607" r="30714"/>
          <a:stretch/>
        </p:blipFill>
        <p:spPr>
          <a:xfrm>
            <a:off x="7199440" y="10"/>
            <a:ext cx="4992560" cy="6857990"/>
          </a:xfrm>
          <a:prstGeom prst="rect">
            <a:avLst/>
          </a:prstGeom>
          <a:effectLst/>
        </p:spPr>
      </p:pic>
    </p:spTree>
    <p:extLst>
      <p:ext uri="{BB962C8B-B14F-4D97-AF65-F5344CB8AC3E}">
        <p14:creationId xmlns:p14="http://schemas.microsoft.com/office/powerpoint/2010/main" val="1564077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8FC5F63-80BD-604F-9B0F-82DE66B20CA2}"/>
              </a:ext>
            </a:extLst>
          </p:cNvPr>
          <p:cNvSpPr>
            <a:spLocks noGrp="1"/>
          </p:cNvSpPr>
          <p:nvPr>
            <p:ph idx="1"/>
          </p:nvPr>
        </p:nvSpPr>
        <p:spPr>
          <a:xfrm>
            <a:off x="838200" y="1253331"/>
            <a:ext cx="10515600" cy="4351338"/>
          </a:xfrm>
        </p:spPr>
        <p:txBody>
          <a:bodyPr>
            <a:normAutofit fontScale="92500"/>
          </a:bodyPr>
          <a:lstStyle/>
          <a:p>
            <a:pPr marL="0" indent="0" algn="just">
              <a:lnSpc>
                <a:spcPct val="107000"/>
              </a:lnSpc>
              <a:spcAft>
                <a:spcPts val="800"/>
              </a:spcAft>
              <a:buNone/>
            </a:pPr>
            <a:r>
              <a:rPr lang="fr-FR" sz="2400" b="1" kern="100" dirty="0">
                <a:latin typeface="Times New Roman" panose="02020603050405020304" pitchFamily="18" charset="0"/>
                <a:ea typeface="Aptos" panose="020B0004020202020204" pitchFamily="34" charset="0"/>
                <a:cs typeface="Times New Roman" panose="02020603050405020304" pitchFamily="18" charset="0"/>
              </a:rPr>
              <a:t>Je me suis inscrit(e) à un cours de turc. Quelles sont les procédures à suivre pour obtenir un permis de séjour ?</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200" kern="100" dirty="0">
                <a:effectLst/>
                <a:latin typeface="Times New Roman" panose="02020603050405020304" pitchFamily="18" charset="0"/>
                <a:ea typeface="Aptos" panose="020B0004020202020204" pitchFamily="34" charset="0"/>
                <a:cs typeface="Times New Roman" panose="02020603050405020304" pitchFamily="18" charset="0"/>
              </a:rPr>
              <a:t>Visa de cours de langue turque en cas d'inscription directe à un cours d'apprentissage de la langue turque ou permis de séjour de courte durée en cas d'arrivée avec un visa d'études. Ce permis ne peut être accordé que deux fois.</a:t>
            </a:r>
            <a:endParaRPr lang="tr-T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200" kern="100" dirty="0">
                <a:effectLst/>
                <a:latin typeface="Times New Roman" panose="02020603050405020304" pitchFamily="18" charset="0"/>
                <a:ea typeface="Aptos" panose="020B0004020202020204" pitchFamily="34" charset="0"/>
                <a:cs typeface="Times New Roman" panose="02020603050405020304" pitchFamily="18" charset="0"/>
              </a:rPr>
              <a:t>Si vous êtes inscrit dans une université et orienté vers TÖMER par votre université, un permis de séjour étudiant est délivré jusqu'à l'année universitaire suivante, à condition que vous documentiez votre situation. Les étudiants en visite qui ont un visa à des fins d'études et qui ne sont pas inscrits à l'université parce que leur niveau de langue turque n'est pas suffisant et qui sont orientés vers un cours d'apprentissage de la langue turque peuvent se voir accorder un permis de séjour de courte durée pour ceux qui remplissent les conditions.</a:t>
            </a:r>
            <a:endParaRPr lang="tr-TR" dirty="0"/>
          </a:p>
        </p:txBody>
      </p:sp>
      <p:pic>
        <p:nvPicPr>
          <p:cNvPr id="2" name="Resim 1" descr="kırmızı, yüksek topuk, oyuncak içeren bir resim&#10;&#10;Açıklama otomatik olarak orta güvenilirlik düzeyiyle oluşturuldu">
            <a:extLst>
              <a:ext uri="{FF2B5EF4-FFF2-40B4-BE49-F238E27FC236}">
                <a16:creationId xmlns:a16="http://schemas.microsoft.com/office/drawing/2014/main" id="{283572B0-391C-8B12-D2F3-EEC16DA26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5400" y="5333999"/>
            <a:ext cx="2647950" cy="1406525"/>
          </a:xfrm>
          <a:prstGeom prst="rect">
            <a:avLst/>
          </a:prstGeom>
        </p:spPr>
      </p:pic>
    </p:spTree>
    <p:extLst>
      <p:ext uri="{BB962C8B-B14F-4D97-AF65-F5344CB8AC3E}">
        <p14:creationId xmlns:p14="http://schemas.microsoft.com/office/powerpoint/2010/main" val="1761170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053D0EC-3053-C5A8-8207-315CF4CCDDBD}"/>
              </a:ext>
            </a:extLst>
          </p:cNvPr>
          <p:cNvSpPr>
            <a:spLocks noGrp="1"/>
          </p:cNvSpPr>
          <p:nvPr>
            <p:ph idx="1"/>
          </p:nvPr>
        </p:nvSpPr>
        <p:spPr>
          <a:xfrm>
            <a:off x="838200" y="1253331"/>
            <a:ext cx="10515600" cy="4351338"/>
          </a:xfrm>
        </p:spPr>
        <p:txBody>
          <a:bodyPr/>
          <a:lstStyle/>
          <a:p>
            <a:pPr marL="0" indent="0" algn="just">
              <a:lnSpc>
                <a:spcPct val="107000"/>
              </a:lnSpc>
              <a:spcAft>
                <a:spcPts val="800"/>
              </a:spcAft>
              <a:buNone/>
            </a:pPr>
            <a:r>
              <a:rPr lang="fr-FR" sz="2400" b="1" kern="100" dirty="0">
                <a:effectLst/>
                <a:latin typeface="Times New Roman" panose="02020603050405020304" pitchFamily="18" charset="0"/>
                <a:ea typeface="Aptos" panose="020B0004020202020204" pitchFamily="34" charset="0"/>
                <a:cs typeface="Times New Roman" panose="02020603050405020304" pitchFamily="18" charset="0"/>
              </a:rPr>
              <a:t>Les étudiants de l'enseignement ouvert bénéficient-ils d'un permis de séjour ?</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-Le permis de séjour étudiant n'est pas délivré au titre d'étudiant spécial, d'enseignement ouvert ou d'enseignement à distance.</a:t>
            </a:r>
            <a:endParaRPr lang="tr-TR" dirty="0"/>
          </a:p>
        </p:txBody>
      </p:sp>
      <p:pic>
        <p:nvPicPr>
          <p:cNvPr id="2" name="Resim 1" descr="kırmızı, yüksek topuk, oyuncak içeren bir resim&#10;&#10;Açıklama otomatik olarak orta güvenilirlik düzeyiyle oluşturuldu">
            <a:extLst>
              <a:ext uri="{FF2B5EF4-FFF2-40B4-BE49-F238E27FC236}">
                <a16:creationId xmlns:a16="http://schemas.microsoft.com/office/drawing/2014/main" id="{97F85583-26BE-1AE0-8926-BF7C03ECB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850" y="4759325"/>
            <a:ext cx="2647950" cy="1733550"/>
          </a:xfrm>
          <a:prstGeom prst="rect">
            <a:avLst/>
          </a:prstGeom>
        </p:spPr>
      </p:pic>
    </p:spTree>
    <p:extLst>
      <p:ext uri="{BB962C8B-B14F-4D97-AF65-F5344CB8AC3E}">
        <p14:creationId xmlns:p14="http://schemas.microsoft.com/office/powerpoint/2010/main" val="2785049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a:extLst>
              <a:ext uri="{FF2B5EF4-FFF2-40B4-BE49-F238E27FC236}">
                <a16:creationId xmlns:a16="http://schemas.microsoft.com/office/drawing/2014/main" id="{4664CAAC-56C2-E190-84D1-693AA130BEA5}"/>
              </a:ext>
            </a:extLst>
          </p:cNvPr>
          <p:cNvSpPr>
            <a:spLocks noGrp="1"/>
          </p:cNvSpPr>
          <p:nvPr>
            <p:ph type="title"/>
          </p:nvPr>
        </p:nvSpPr>
        <p:spPr>
          <a:xfrm>
            <a:off x="838200" y="365125"/>
            <a:ext cx="10515600" cy="1325563"/>
          </a:xfrm>
        </p:spPr>
        <p:txBody>
          <a:bodyPr>
            <a:normAutofit fontScale="90000"/>
          </a:bodyPr>
          <a:lstStyle/>
          <a:p>
            <a:pPr algn="ctr"/>
            <a:br>
              <a:rPr lang="tr-TR" sz="4000" b="1" u="sng" dirty="0">
                <a:latin typeface="Times New Roman" panose="02020603050405020304" pitchFamily="18" charset="0"/>
                <a:cs typeface="Times New Roman" panose="02020603050405020304" pitchFamily="18" charset="0"/>
              </a:rPr>
            </a:br>
            <a:r>
              <a:rPr lang="fr-FR" sz="4000" b="1" u="sng" dirty="0">
                <a:latin typeface="Times New Roman" panose="02020603050405020304" pitchFamily="18" charset="0"/>
                <a:cs typeface="Times New Roman" panose="02020603050405020304" pitchFamily="18" charset="0"/>
              </a:rPr>
              <a:t>Démarches à Suivre pour Bénéficier des Services de Restauration de Notre Université</a:t>
            </a:r>
            <a:br>
              <a:rPr lang="tr-TR" b="1" dirty="0"/>
            </a:br>
            <a:endParaRPr lang="tr-TR" dirty="0"/>
          </a:p>
        </p:txBody>
      </p:sp>
      <p:sp>
        <p:nvSpPr>
          <p:cNvPr id="6" name="İçerik Yer Tutucusu 2">
            <a:extLst>
              <a:ext uri="{FF2B5EF4-FFF2-40B4-BE49-F238E27FC236}">
                <a16:creationId xmlns:a16="http://schemas.microsoft.com/office/drawing/2014/main" id="{9D46BA28-A0B1-B561-5E14-D0182432A1D2}"/>
              </a:ext>
            </a:extLst>
          </p:cNvPr>
          <p:cNvSpPr>
            <a:spLocks noGrp="1"/>
          </p:cNvSpPr>
          <p:nvPr>
            <p:ph idx="1"/>
          </p:nvPr>
        </p:nvSpPr>
        <p:spPr>
          <a:xfrm>
            <a:off x="838200" y="1690688"/>
            <a:ext cx="10515600" cy="4486275"/>
          </a:xfrm>
        </p:spPr>
        <p:txBody>
          <a:bodyPr>
            <a:normAutofit/>
          </a:bodyPr>
          <a:lstStyle/>
          <a:p>
            <a:pPr algn="just"/>
            <a:r>
              <a:rPr lang="fr-FR" sz="2400" dirty="0">
                <a:latin typeface="Times New Roman" panose="02020603050405020304" pitchFamily="18" charset="0"/>
                <a:cs typeface="Times New Roman" panose="02020603050405020304" pitchFamily="18" charset="0"/>
              </a:rPr>
              <a:t>Pour pouvoir bénéficier des services de restauration de notre université, il est nécessaire d’être client de la banque </a:t>
            </a:r>
            <a:r>
              <a:rPr lang="fr-FR" sz="2400" dirty="0" err="1">
                <a:latin typeface="Times New Roman" panose="02020603050405020304" pitchFamily="18" charset="0"/>
                <a:cs typeface="Times New Roman" panose="02020603050405020304" pitchFamily="18" charset="0"/>
              </a:rPr>
              <a:t>Yapı</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Kredi</a:t>
            </a:r>
            <a:r>
              <a:rPr lang="fr-FR" sz="2400" dirty="0">
                <a:latin typeface="Times New Roman" panose="02020603050405020304" pitchFamily="18" charset="0"/>
                <a:cs typeface="Times New Roman" panose="02020603050405020304" pitchFamily="18" charset="0"/>
              </a:rPr>
              <a:t>. Vous pouvez devenir client rapidement via un entretien en ligne sur l'application mobile de </a:t>
            </a:r>
            <a:r>
              <a:rPr lang="fr-FR" sz="2400" dirty="0" err="1">
                <a:latin typeface="Times New Roman" panose="02020603050405020304" pitchFamily="18" charset="0"/>
                <a:cs typeface="Times New Roman" panose="02020603050405020304" pitchFamily="18" charset="0"/>
              </a:rPr>
              <a:t>Yapı</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Kredi</a:t>
            </a:r>
            <a:r>
              <a:rPr lang="fr-FR" sz="2400" dirty="0">
                <a:latin typeface="Times New Roman" panose="02020603050405020304" pitchFamily="18" charset="0"/>
                <a:cs typeface="Times New Roman" panose="02020603050405020304" pitchFamily="18" charset="0"/>
              </a:rPr>
              <a:t> ou en vous rendant dans l'une de ses agences.</a:t>
            </a:r>
            <a:endParaRPr lang="tr-TR" sz="2400" dirty="0">
              <a:latin typeface="Times New Roman" panose="02020603050405020304" pitchFamily="18" charset="0"/>
              <a:cs typeface="Times New Roman" panose="02020603050405020304" pitchFamily="18" charset="0"/>
            </a:endParaRPr>
          </a:p>
          <a:p>
            <a:pPr algn="just"/>
            <a:r>
              <a:rPr lang="fr-FR" sz="2400" dirty="0"/>
              <a:t>Nos étudiants internationaux peuvent ouvrir un compte en se rendant dans la section qui leur est dédiée dans les agences de la banque </a:t>
            </a:r>
            <a:r>
              <a:rPr lang="fr-FR" sz="2400" dirty="0" err="1"/>
              <a:t>Yapı</a:t>
            </a:r>
            <a:r>
              <a:rPr lang="fr-FR" sz="2400" dirty="0"/>
              <a:t> </a:t>
            </a:r>
            <a:r>
              <a:rPr lang="fr-FR" sz="2400" dirty="0" err="1"/>
              <a:t>Kredi</a:t>
            </a:r>
            <a:r>
              <a:rPr lang="fr-FR" sz="2400" dirty="0"/>
              <a:t>.</a:t>
            </a:r>
            <a:endParaRPr lang="tr-TR" sz="2400" dirty="0">
              <a:latin typeface="Times New Roman" panose="02020603050405020304" pitchFamily="18" charset="0"/>
              <a:cs typeface="Times New Roman" panose="02020603050405020304" pitchFamily="18" charset="0"/>
            </a:endParaRPr>
          </a:p>
          <a:p>
            <a:pPr marL="0" indent="0" algn="ctr">
              <a:buNone/>
            </a:pPr>
            <a:r>
              <a:rPr lang="fr-FR" sz="2400" dirty="0"/>
              <a:t>Pour en savoir plus sur la procédure d’adhésion en tant que client </a:t>
            </a:r>
            <a:r>
              <a:rPr lang="fr-FR" sz="2400" dirty="0" err="1"/>
              <a:t>Yapı</a:t>
            </a:r>
            <a:r>
              <a:rPr lang="fr-FR" sz="2400" dirty="0"/>
              <a:t> </a:t>
            </a:r>
            <a:r>
              <a:rPr lang="fr-FR" sz="2400" dirty="0" err="1"/>
              <a:t>Kredi</a:t>
            </a:r>
            <a:r>
              <a:rPr lang="fr-FR" sz="2400" dirty="0"/>
              <a:t>, veuillez cliquer ici. </a:t>
            </a:r>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marL="0" indent="0" algn="ctr">
              <a:buNone/>
            </a:pPr>
            <a:r>
              <a:rPr lang="tr-TR" sz="2400" dirty="0">
                <a:hlinkClick r:id="rId2"/>
              </a:rPr>
              <a:t>Microsoft PowerPoint - Yap1 Kredi Mobil ile Müşteri Olma.pptx</a:t>
            </a:r>
            <a:endParaRPr lang="tr-TR" sz="2400" dirty="0">
              <a:latin typeface="Times New Roman" panose="02020603050405020304" pitchFamily="18" charset="0"/>
              <a:cs typeface="Times New Roman" panose="02020603050405020304" pitchFamily="18" charset="0"/>
            </a:endParaRPr>
          </a:p>
        </p:txBody>
      </p:sp>
      <p:pic>
        <p:nvPicPr>
          <p:cNvPr id="7" name="Resim 6" descr="trafik işareti, işaret içeren bir resim&#10;&#10;Açıklama otomatik olarak oluşturuldu">
            <a:extLst>
              <a:ext uri="{FF2B5EF4-FFF2-40B4-BE49-F238E27FC236}">
                <a16:creationId xmlns:a16="http://schemas.microsoft.com/office/drawing/2014/main" id="{39A514FA-4E88-48FC-BAF9-51D715F50C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8936" y="5269707"/>
            <a:ext cx="1467802" cy="1223168"/>
          </a:xfrm>
          <a:prstGeom prst="rect">
            <a:avLst/>
          </a:prstGeom>
        </p:spPr>
      </p:pic>
    </p:spTree>
    <p:extLst>
      <p:ext uri="{BB962C8B-B14F-4D97-AF65-F5344CB8AC3E}">
        <p14:creationId xmlns:p14="http://schemas.microsoft.com/office/powerpoint/2010/main" val="1433089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49F34BA-AF90-6708-A142-089BC75B10A6}"/>
              </a:ext>
            </a:extLst>
          </p:cNvPr>
          <p:cNvSpPr>
            <a:spLocks noGrp="1"/>
          </p:cNvSpPr>
          <p:nvPr>
            <p:ph idx="1"/>
          </p:nvPr>
        </p:nvSpPr>
        <p:spPr>
          <a:xfrm>
            <a:off x="838200" y="430106"/>
            <a:ext cx="10515600" cy="5495926"/>
          </a:xfrm>
        </p:spPr>
        <p:txBody>
          <a:bodyPr/>
          <a:lstStyle/>
          <a:p>
            <a:r>
              <a:rPr lang="fr-FR" sz="2000" dirty="0">
                <a:latin typeface="Times New Roman" panose="02020603050405020304" pitchFamily="18" charset="0"/>
                <a:cs typeface="Times New Roman" panose="02020603050405020304" pitchFamily="18" charset="0"/>
              </a:rPr>
              <a:t>Après être devenu client de </a:t>
            </a:r>
            <a:r>
              <a:rPr lang="fr-FR" sz="2000" dirty="0" err="1">
                <a:latin typeface="Times New Roman" panose="02020603050405020304" pitchFamily="18" charset="0"/>
                <a:cs typeface="Times New Roman" panose="02020603050405020304" pitchFamily="18" charset="0"/>
              </a:rPr>
              <a:t>Yapı</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Kredi</a:t>
            </a:r>
            <a:r>
              <a:rPr lang="fr-FR" sz="2000" dirty="0">
                <a:latin typeface="Times New Roman" panose="02020603050405020304" pitchFamily="18" charset="0"/>
                <a:cs typeface="Times New Roman" panose="02020603050405020304" pitchFamily="18" charset="0"/>
              </a:rPr>
              <a:t>, les applications </a:t>
            </a:r>
            <a:r>
              <a:rPr lang="fr-FR" sz="2000" dirty="0" err="1">
                <a:latin typeface="Times New Roman" panose="02020603050405020304" pitchFamily="18" charset="0"/>
                <a:cs typeface="Times New Roman" panose="02020603050405020304" pitchFamily="18" charset="0"/>
              </a:rPr>
              <a:t>Yapı</a:t>
            </a:r>
            <a:r>
              <a:rPr lang="fr-FR" sz="2000" dirty="0">
                <a:latin typeface="Times New Roman" panose="02020603050405020304" pitchFamily="18" charset="0"/>
                <a:cs typeface="Times New Roman" panose="02020603050405020304" pitchFamily="18" charset="0"/>
              </a:rPr>
              <a:t> </a:t>
            </a:r>
            <a:r>
              <a:rPr lang="fr-FR" sz="2000" dirty="0" err="1">
                <a:latin typeface="Times New Roman" panose="02020603050405020304" pitchFamily="18" charset="0"/>
                <a:cs typeface="Times New Roman" panose="02020603050405020304" pitchFamily="18" charset="0"/>
              </a:rPr>
              <a:t>Kredi</a:t>
            </a:r>
            <a:r>
              <a:rPr lang="fr-FR" sz="2000" dirty="0">
                <a:latin typeface="Times New Roman" panose="02020603050405020304" pitchFamily="18" charset="0"/>
                <a:cs typeface="Times New Roman" panose="02020603050405020304" pitchFamily="18" charset="0"/>
              </a:rPr>
              <a:t> Mobile et/ou World Mobile doivent être téléchargées sur un smartphone via les liens ci-dessous ou en scannant les codes QR.</a:t>
            </a:r>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000" dirty="0">
              <a:latin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cs typeface="Times New Roman" panose="02020603050405020304" pitchFamily="18" charset="0"/>
              </a:rPr>
              <a:t>Après s'être connecté à l'application, la fonctionnalité e-campus doit être activée.</a:t>
            </a:r>
            <a:endParaRPr lang="tr-TR" sz="2000" dirty="0">
              <a:latin typeface="Times New Roman" panose="02020603050405020304" pitchFamily="18" charset="0"/>
              <a:cs typeface="Times New Roman" panose="02020603050405020304" pitchFamily="18" charset="0"/>
            </a:endParaRPr>
          </a:p>
          <a:p>
            <a:pPr marL="0" indent="0">
              <a:buNone/>
            </a:pPr>
            <a:endParaRPr lang="tr-TR" sz="2400" dirty="0">
              <a:latin typeface="Times New Roman" panose="02020603050405020304" pitchFamily="18" charset="0"/>
              <a:cs typeface="Times New Roman" panose="02020603050405020304" pitchFamily="18" charset="0"/>
            </a:endParaRPr>
          </a:p>
          <a:p>
            <a:pPr marL="0" indent="0">
              <a:buNone/>
            </a:pP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p>
        </p:txBody>
      </p:sp>
      <p:pic>
        <p:nvPicPr>
          <p:cNvPr id="7" name="Picture 7">
            <a:extLst>
              <a:ext uri="{FF2B5EF4-FFF2-40B4-BE49-F238E27FC236}">
                <a16:creationId xmlns:a16="http://schemas.microsoft.com/office/drawing/2014/main" id="{604C32EA-BB11-FB2E-4B6E-20A29988F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688" y="1118299"/>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a:extLst>
              <a:ext uri="{FF2B5EF4-FFF2-40B4-BE49-F238E27FC236}">
                <a16:creationId xmlns:a16="http://schemas.microsoft.com/office/drawing/2014/main" id="{4B198DEF-9B16-476D-3817-BFA30F36C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729" y="1086803"/>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a:extLst>
              <a:ext uri="{FF2B5EF4-FFF2-40B4-BE49-F238E27FC236}">
                <a16:creationId xmlns:a16="http://schemas.microsoft.com/office/drawing/2014/main" id="{4D3B08C7-3BF0-5AE1-CF06-76CA2FC91460}"/>
              </a:ext>
            </a:extLst>
          </p:cNvPr>
          <p:cNvPicPr>
            <a:picLocks noChangeAspect="1"/>
          </p:cNvPicPr>
          <p:nvPr/>
        </p:nvPicPr>
        <p:blipFill>
          <a:blip r:embed="rId4"/>
          <a:stretch>
            <a:fillRect/>
          </a:stretch>
        </p:blipFill>
        <p:spPr>
          <a:xfrm>
            <a:off x="1404010" y="4178649"/>
            <a:ext cx="2359356" cy="493819"/>
          </a:xfrm>
          <a:prstGeom prst="rect">
            <a:avLst/>
          </a:prstGeom>
        </p:spPr>
      </p:pic>
      <p:sp>
        <p:nvSpPr>
          <p:cNvPr id="10" name="Metin kutusu 9">
            <a:extLst>
              <a:ext uri="{FF2B5EF4-FFF2-40B4-BE49-F238E27FC236}">
                <a16:creationId xmlns:a16="http://schemas.microsoft.com/office/drawing/2014/main" id="{1406C013-294D-6F10-F10E-4490FF000D30}"/>
              </a:ext>
            </a:extLst>
          </p:cNvPr>
          <p:cNvSpPr txBox="1"/>
          <p:nvPr/>
        </p:nvSpPr>
        <p:spPr>
          <a:xfrm>
            <a:off x="8148322" y="4134803"/>
            <a:ext cx="2471577" cy="369332"/>
          </a:xfrm>
          <a:prstGeom prst="rect">
            <a:avLst/>
          </a:prstGeom>
          <a:noFill/>
        </p:spPr>
        <p:txBody>
          <a:bodyPr wrap="square" rtlCol="0">
            <a:spAutoFit/>
          </a:bodyPr>
          <a:lstStyle/>
          <a:p>
            <a:r>
              <a:rPr lang="tr-TR" dirty="0">
                <a:latin typeface="Times New Roman" panose="02020603050405020304" pitchFamily="18" charset="0"/>
                <a:cs typeface="Times New Roman" panose="02020603050405020304" pitchFamily="18" charset="0"/>
              </a:rPr>
              <a:t>YAPI KREDİ MOBİL</a:t>
            </a:r>
          </a:p>
        </p:txBody>
      </p:sp>
      <p:pic>
        <p:nvPicPr>
          <p:cNvPr id="11" name="Resim 10" descr="trafik işareti, işaret içeren bir resim&#10;&#10;Açıklama otomatik olarak oluşturuldu">
            <a:extLst>
              <a:ext uri="{FF2B5EF4-FFF2-40B4-BE49-F238E27FC236}">
                <a16:creationId xmlns:a16="http://schemas.microsoft.com/office/drawing/2014/main" id="{892ACE78-534B-BA52-35F3-4E8054777A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9899" y="5403057"/>
            <a:ext cx="1467802" cy="1223168"/>
          </a:xfrm>
          <a:prstGeom prst="rect">
            <a:avLst/>
          </a:prstGeom>
        </p:spPr>
      </p:pic>
    </p:spTree>
    <p:extLst>
      <p:ext uri="{BB962C8B-B14F-4D97-AF65-F5344CB8AC3E}">
        <p14:creationId xmlns:p14="http://schemas.microsoft.com/office/powerpoint/2010/main" val="119089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BD4C3CC4-AAF7-BBDC-F47A-046845DCC442}"/>
              </a:ext>
            </a:extLst>
          </p:cNvPr>
          <p:cNvSpPr>
            <a:spLocks noGrp="1"/>
          </p:cNvSpPr>
          <p:nvPr>
            <p:ph idx="1"/>
          </p:nvPr>
        </p:nvSpPr>
        <p:spPr>
          <a:xfrm>
            <a:off x="386080" y="223520"/>
            <a:ext cx="11338560" cy="6421120"/>
          </a:xfrm>
        </p:spPr>
        <p:txBody>
          <a:bodyPr>
            <a:normAutofit/>
          </a:bodyPr>
          <a:lstStyle/>
          <a:p>
            <a:pPr algn="just"/>
            <a:r>
              <a:rPr lang="fr-FR" b="1" dirty="0">
                <a:latin typeface="Times New Roman" panose="02020603050405020304" pitchFamily="18" charset="0"/>
                <a:cs typeface="Times New Roman" panose="02020603050405020304" pitchFamily="18" charset="0"/>
              </a:rPr>
              <a:t>Activation du campus électronique et définition des limites :</a:t>
            </a:r>
            <a:endParaRPr lang="tr-TR" b="1" dirty="0">
              <a:latin typeface="Times New Roman" panose="02020603050405020304" pitchFamily="18" charset="0"/>
              <a:cs typeface="Times New Roman" panose="02020603050405020304" pitchFamily="18" charset="0"/>
            </a:endParaRPr>
          </a:p>
          <a:p>
            <a:pPr marL="0" indent="0" algn="just">
              <a:buNone/>
            </a:pPr>
            <a:endParaRPr lang="tr-TR" b="1"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1.  </a:t>
            </a:r>
            <a:r>
              <a:rPr lang="fr-FR" sz="2400" dirty="0">
                <a:latin typeface="Times New Roman" panose="02020603050405020304" pitchFamily="18" charset="0"/>
                <a:cs typeface="Times New Roman" panose="02020603050405020304" pitchFamily="18" charset="0"/>
              </a:rPr>
              <a:t>Sélectionnez les Paramètres de Paiement Mobile dans le menu « PAY ».</a:t>
            </a: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2.  </a:t>
            </a:r>
            <a:r>
              <a:rPr lang="fr-FR" sz="2400" dirty="0">
                <a:latin typeface="Times New Roman" panose="02020603050405020304" pitchFamily="18" charset="0"/>
                <a:cs typeface="Times New Roman" panose="02020603050405020304" pitchFamily="18" charset="0"/>
              </a:rPr>
              <a:t>Sélectionnez le titre « Activation E-Campus ». Vous y trouverez la carte numérique que vous avez définie.</a:t>
            </a:r>
            <a:endParaRPr lang="tr-TR" sz="2400" dirty="0">
              <a:latin typeface="Times New Roman" panose="02020603050405020304" pitchFamily="18" charset="0"/>
              <a:cs typeface="Times New Roman" panose="02020603050405020304" pitchFamily="18" charset="0"/>
            </a:endParaRPr>
          </a:p>
          <a:p>
            <a:pPr marL="0" indent="0" algn="just">
              <a:buNone/>
            </a:pPr>
            <a:r>
              <a:rPr lang="tr-TR" sz="2400" dirty="0">
                <a:latin typeface="Times New Roman" panose="02020603050405020304" pitchFamily="18" charset="0"/>
                <a:cs typeface="Times New Roman" panose="02020603050405020304" pitchFamily="18" charset="0"/>
              </a:rPr>
              <a:t>3. </a:t>
            </a:r>
            <a:r>
              <a:rPr lang="fr-FR" sz="2400" dirty="0">
                <a:latin typeface="Times New Roman" panose="02020603050405020304" pitchFamily="18" charset="0"/>
                <a:cs typeface="Times New Roman" panose="02020603050405020304" pitchFamily="18" charset="0"/>
              </a:rPr>
              <a:t>Vous pouvez poursuivre l’opération en cliquant sur le bouton « Définir le plafond » et finaliser le processus.</a:t>
            </a:r>
            <a:endParaRPr lang="tr-TR" sz="2400" dirty="0">
              <a:latin typeface="Times New Roman" panose="02020603050405020304" pitchFamily="18" charset="0"/>
              <a:cs typeface="Times New Roman" panose="02020603050405020304" pitchFamily="18" charset="0"/>
            </a:endParaRPr>
          </a:p>
          <a:p>
            <a:pPr marL="0" indent="0" algn="just">
              <a:buNone/>
            </a:pPr>
            <a:endParaRPr lang="tr-TR" dirty="0">
              <a:latin typeface="Times New Roman" panose="02020603050405020304" pitchFamily="18" charset="0"/>
              <a:cs typeface="Times New Roman" panose="02020603050405020304" pitchFamily="18" charset="0"/>
            </a:endParaRPr>
          </a:p>
          <a:p>
            <a:pPr algn="just"/>
            <a:r>
              <a:rPr lang="fr-FR" sz="2400" dirty="0">
                <a:latin typeface="Times New Roman" panose="02020603050405020304" pitchFamily="18" charset="0"/>
                <a:cs typeface="Times New Roman" panose="02020603050405020304" pitchFamily="18" charset="0"/>
              </a:rPr>
              <a:t>Lors de l’activation, un moyen de paiement devra être défini. Vous pouvez enregistrer vos cartes de crédit </a:t>
            </a:r>
            <a:r>
              <a:rPr lang="fr-FR" sz="2400" dirty="0" err="1">
                <a:latin typeface="Times New Roman" panose="02020603050405020304" pitchFamily="18" charset="0"/>
                <a:cs typeface="Times New Roman" panose="02020603050405020304" pitchFamily="18" charset="0"/>
              </a:rPr>
              <a:t>Yapı</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Kredi</a:t>
            </a:r>
            <a:r>
              <a:rPr lang="fr-FR" sz="2400" dirty="0">
                <a:latin typeface="Times New Roman" panose="02020603050405020304" pitchFamily="18" charset="0"/>
                <a:cs typeface="Times New Roman" panose="02020603050405020304" pitchFamily="18" charset="0"/>
              </a:rPr>
              <a:t>, vos cartes bancaires ou votre compte comme moyen de paiement. Pour pouvoir enregistrer un moyen de paiement, il est nécessaire d’avoir préalablement ouvert une carte de crédit, une carte bancaire ou un compte.</a:t>
            </a:r>
            <a:endParaRPr lang="tr-TR" dirty="0">
              <a:latin typeface="Times New Roman" panose="02020603050405020304" pitchFamily="18" charset="0"/>
              <a:cs typeface="Times New Roman" panose="02020603050405020304" pitchFamily="18" charset="0"/>
            </a:endParaRPr>
          </a:p>
        </p:txBody>
      </p:sp>
      <p:pic>
        <p:nvPicPr>
          <p:cNvPr id="5" name="Resim 4" descr="trafik işareti, işaret içeren bir resim&#10;&#10;Açıklama otomatik olarak oluşturuldu">
            <a:extLst>
              <a:ext uri="{FF2B5EF4-FFF2-40B4-BE49-F238E27FC236}">
                <a16:creationId xmlns:a16="http://schemas.microsoft.com/office/drawing/2014/main" id="{84246DD8-58AA-3B8A-E215-8E939C902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8118" y="5421472"/>
            <a:ext cx="1467802" cy="1223168"/>
          </a:xfrm>
          <a:prstGeom prst="rect">
            <a:avLst/>
          </a:prstGeom>
        </p:spPr>
      </p:pic>
    </p:spTree>
    <p:extLst>
      <p:ext uri="{BB962C8B-B14F-4D97-AF65-F5344CB8AC3E}">
        <p14:creationId xmlns:p14="http://schemas.microsoft.com/office/powerpoint/2010/main" val="2213758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52EBD65A-3CC5-3160-1CFE-E822EB6DC717}"/>
              </a:ext>
            </a:extLst>
          </p:cNvPr>
          <p:cNvSpPr>
            <a:spLocks noGrp="1"/>
          </p:cNvSpPr>
          <p:nvPr>
            <p:ph idx="1"/>
          </p:nvPr>
        </p:nvSpPr>
        <p:spPr>
          <a:xfrm>
            <a:off x="589280" y="203200"/>
            <a:ext cx="10764520" cy="5973763"/>
          </a:xfrm>
        </p:spPr>
        <p:txBody>
          <a:bodyPr>
            <a:noAutofit/>
          </a:bodyPr>
          <a:lstStyle/>
          <a:p>
            <a:pPr marL="0" indent="0" algn="just">
              <a:buNone/>
            </a:pPr>
            <a:r>
              <a:rPr lang="fr-FR" sz="2400" b="1" dirty="0">
                <a:latin typeface="Times New Roman" panose="02020603050405020304" pitchFamily="18" charset="0"/>
                <a:cs typeface="Times New Roman" panose="02020603050405020304" pitchFamily="18" charset="0"/>
              </a:rPr>
              <a:t>Comment effectuer une transaction de paiement ?</a:t>
            </a:r>
            <a:endParaRPr lang="tr-TR" sz="2400" b="1" dirty="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a:p>
            <a:pPr algn="just"/>
            <a:r>
              <a:rPr lang="fr-FR" sz="2400" b="1" dirty="0">
                <a:latin typeface="Times New Roman" panose="02020603050405020304" pitchFamily="18" charset="0"/>
                <a:cs typeface="Times New Roman" panose="02020603050405020304" pitchFamily="18" charset="0"/>
              </a:rPr>
              <a:t>Vous pouvez effectuer le paiement selon deux méthodes différentes :</a:t>
            </a:r>
            <a:endParaRPr lang="tr-TR" sz="2400" dirty="0">
              <a:latin typeface="Times New Roman" panose="02020603050405020304" pitchFamily="18" charset="0"/>
              <a:cs typeface="Times New Roman" panose="02020603050405020304" pitchFamily="18" charset="0"/>
            </a:endParaRPr>
          </a:p>
          <a:p>
            <a:pPr marL="0" indent="0" algn="just">
              <a:buNone/>
            </a:pPr>
            <a:r>
              <a:rPr lang="tr-TR" sz="2400" b="1" dirty="0">
                <a:latin typeface="Times New Roman" panose="02020603050405020304" pitchFamily="18" charset="0"/>
                <a:cs typeface="Times New Roman" panose="02020603050405020304" pitchFamily="18" charset="0"/>
              </a:rPr>
              <a:t>1.</a:t>
            </a:r>
            <a:r>
              <a:rPr lang="fr-FR" sz="2400" dirty="0">
                <a:latin typeface="Times New Roman" panose="02020603050405020304" pitchFamily="18" charset="0"/>
                <a:cs typeface="Times New Roman" panose="02020603050405020304" pitchFamily="18" charset="0"/>
              </a:rPr>
              <a:t> Vous pouvez effectuer votre paiement avec la fonction sans contact de votre carte </a:t>
            </a:r>
            <a:r>
              <a:rPr lang="fr-FR" sz="2400" dirty="0" err="1">
                <a:latin typeface="Times New Roman" panose="02020603050405020304" pitchFamily="18" charset="0"/>
                <a:cs typeface="Times New Roman" panose="02020603050405020304" pitchFamily="18" charset="0"/>
              </a:rPr>
              <a:t>Yapı</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Kredi</a:t>
            </a:r>
            <a:r>
              <a:rPr lang="fr-FR" sz="2400" dirty="0">
                <a:latin typeface="Times New Roman" panose="02020603050405020304" pitchFamily="18" charset="0"/>
                <a:cs typeface="Times New Roman" panose="02020603050405020304" pitchFamily="18" charset="0"/>
              </a:rPr>
              <a:t>. Pour passer le tourniquet en utilisant la fonction sans contact de votre carte </a:t>
            </a:r>
            <a:r>
              <a:rPr lang="fr-FR" sz="2400" dirty="0" err="1">
                <a:latin typeface="Times New Roman" panose="02020603050405020304" pitchFamily="18" charset="0"/>
                <a:cs typeface="Times New Roman" panose="02020603050405020304" pitchFamily="18" charset="0"/>
              </a:rPr>
              <a:t>Yapı</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Kredi</a:t>
            </a:r>
            <a:r>
              <a:rPr lang="fr-FR" sz="2400" dirty="0">
                <a:latin typeface="Times New Roman" panose="02020603050405020304" pitchFamily="18" charset="0"/>
                <a:cs typeface="Times New Roman" panose="02020603050405020304" pitchFamily="18" charset="0"/>
              </a:rPr>
              <a:t>, vous pouvez approcher votre carte du lecteur de cartes du tourniquet et effectuer votre paiement sans contact s'il y a un solde et que vous pouvez passer le tourniquet.</a:t>
            </a:r>
            <a:endParaRPr lang="tr-TR" sz="2400" dirty="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a:p>
            <a:pPr marL="0" indent="0" algn="ctr">
              <a:buNone/>
            </a:pPr>
            <a:endParaRPr lang="tr-TR" sz="2400" dirty="0">
              <a:latin typeface="Times New Roman" panose="02020603050405020304" pitchFamily="18" charset="0"/>
              <a:cs typeface="Times New Roman" panose="02020603050405020304" pitchFamily="18" charset="0"/>
            </a:endParaRPr>
          </a:p>
          <a:p>
            <a:pPr marL="0" indent="0" algn="ctr">
              <a:buNone/>
            </a:pPr>
            <a:r>
              <a:rPr lang="tr-TR" sz="2400" dirty="0">
                <a:latin typeface="Times New Roman" panose="02020603050405020304" pitchFamily="18" charset="0"/>
                <a:cs typeface="Times New Roman" panose="02020603050405020304" pitchFamily="18" charset="0"/>
              </a:rPr>
              <a:t>OU</a:t>
            </a:r>
          </a:p>
          <a:p>
            <a:pPr marL="0" indent="0" algn="just">
              <a:buNone/>
            </a:pPr>
            <a:r>
              <a:rPr lang="tr-TR" sz="2400" b="1" dirty="0">
                <a:latin typeface="Times New Roman" panose="02020603050405020304" pitchFamily="18" charset="0"/>
                <a:cs typeface="Times New Roman" panose="02020603050405020304" pitchFamily="18" charset="0"/>
              </a:rPr>
              <a:t>2.</a:t>
            </a:r>
            <a:r>
              <a:rPr lang="tr-TR" sz="2400" dirty="0">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Ouvrez les applications </a:t>
            </a:r>
            <a:r>
              <a:rPr lang="fr-FR" sz="2400" dirty="0" err="1">
                <a:latin typeface="Times New Roman" panose="02020603050405020304" pitchFamily="18" charset="0"/>
                <a:cs typeface="Times New Roman" panose="02020603050405020304" pitchFamily="18" charset="0"/>
              </a:rPr>
              <a:t>Yapı</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Kredi</a:t>
            </a:r>
            <a:r>
              <a:rPr lang="fr-FR" sz="2400" dirty="0">
                <a:latin typeface="Times New Roman" panose="02020603050405020304" pitchFamily="18" charset="0"/>
                <a:cs typeface="Times New Roman" panose="02020603050405020304" pitchFamily="18" charset="0"/>
              </a:rPr>
              <a:t> Mobile ou World Mobile. Après avoir appuyé sur le bouton « PAY », cliquez sur le titre « </a:t>
            </a:r>
            <a:r>
              <a:rPr lang="fr-FR" sz="2400" dirty="0" err="1">
                <a:latin typeface="Times New Roman" panose="02020603050405020304" pitchFamily="18" charset="0"/>
                <a:cs typeface="Times New Roman" panose="02020603050405020304" pitchFamily="18" charset="0"/>
              </a:rPr>
              <a:t>Payment</a:t>
            </a:r>
            <a:r>
              <a:rPr lang="fr-FR" sz="2400" dirty="0">
                <a:latin typeface="Times New Roman" panose="02020603050405020304" pitchFamily="18" charset="0"/>
                <a:cs typeface="Times New Roman" panose="02020603050405020304" pitchFamily="18" charset="0"/>
              </a:rPr>
              <a:t> </a:t>
            </a:r>
            <a:r>
              <a:rPr lang="fr-FR" sz="2400" dirty="0" err="1">
                <a:latin typeface="Times New Roman" panose="02020603050405020304" pitchFamily="18" charset="0"/>
                <a:cs typeface="Times New Roman" panose="02020603050405020304" pitchFamily="18" charset="0"/>
              </a:rPr>
              <a:t>with</a:t>
            </a:r>
            <a:r>
              <a:rPr lang="fr-FR" sz="2400" dirty="0">
                <a:latin typeface="Times New Roman" panose="02020603050405020304" pitchFamily="18" charset="0"/>
                <a:cs typeface="Times New Roman" panose="02020603050405020304" pitchFamily="18" charset="0"/>
              </a:rPr>
              <a:t> QR Code ». Le code QR sur le tourniquet est scanné par la caméra.</a:t>
            </a:r>
            <a:endParaRPr lang="tr-TR" sz="2400" dirty="0">
              <a:latin typeface="Times New Roman" panose="02020603050405020304" pitchFamily="18" charset="0"/>
              <a:cs typeface="Times New Roman" panose="02020603050405020304" pitchFamily="18" charset="0"/>
            </a:endParaRPr>
          </a:p>
        </p:txBody>
      </p:sp>
      <p:pic>
        <p:nvPicPr>
          <p:cNvPr id="5" name="Resim 4" descr="metin, ekran görüntüsü, marka, yazı tipi içeren bir resim&#10;&#10;Yapay zeka tarafından oluşturulmuş içerik yanlış olabilir.">
            <a:extLst>
              <a:ext uri="{FF2B5EF4-FFF2-40B4-BE49-F238E27FC236}">
                <a16:creationId xmlns:a16="http://schemas.microsoft.com/office/drawing/2014/main" id="{CD609F51-88A2-707D-03B9-2C3365D59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9264" y="3282696"/>
            <a:ext cx="2213471" cy="1383884"/>
          </a:xfrm>
          <a:prstGeom prst="rect">
            <a:avLst/>
          </a:prstGeom>
        </p:spPr>
      </p:pic>
    </p:spTree>
    <p:extLst>
      <p:ext uri="{BB962C8B-B14F-4D97-AF65-F5344CB8AC3E}">
        <p14:creationId xmlns:p14="http://schemas.microsoft.com/office/powerpoint/2010/main" val="4255539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a:extLst>
              <a:ext uri="{FF2B5EF4-FFF2-40B4-BE49-F238E27FC236}">
                <a16:creationId xmlns:a16="http://schemas.microsoft.com/office/drawing/2014/main" id="{90BE9544-6106-4958-AA89-AE219BEB3444}"/>
              </a:ext>
            </a:extLst>
          </p:cNvPr>
          <p:cNvSpPr>
            <a:spLocks noGrp="1"/>
          </p:cNvSpPr>
          <p:nvPr>
            <p:ph idx="1"/>
          </p:nvPr>
        </p:nvSpPr>
        <p:spPr>
          <a:xfrm>
            <a:off x="838200" y="447040"/>
            <a:ext cx="10515600" cy="5729923"/>
          </a:xfrm>
        </p:spPr>
        <p:txBody>
          <a:bodyPr>
            <a:normAutofit/>
          </a:bodyPr>
          <a:lstStyle/>
          <a:p>
            <a:pPr marL="0" indent="0" algn="just">
              <a:buNone/>
            </a:pPr>
            <a:endParaRPr lang="tr-TR" sz="2400" b="1" dirty="0">
              <a:latin typeface="Times New Roman" panose="02020603050405020304" pitchFamily="18" charset="0"/>
              <a:cs typeface="Times New Roman" panose="02020603050405020304" pitchFamily="18" charset="0"/>
            </a:endParaRPr>
          </a:p>
          <a:p>
            <a:pPr marL="0" indent="0">
              <a:buNone/>
            </a:pPr>
            <a:r>
              <a:rPr lang="fr-FR" sz="2400" dirty="0">
                <a:solidFill>
                  <a:srgbClr val="FF0000"/>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Cliquez ici pour obtenir des informations détaillées sur le processus d'activation !</a:t>
            </a:r>
            <a:endParaRPr lang="tr-TR" sz="2400" dirty="0">
              <a:solidFill>
                <a:srgbClr val="FF0000"/>
              </a:solidFill>
              <a:latin typeface="Times New Roman" panose="02020603050405020304" pitchFamily="18" charset="0"/>
              <a:cs typeface="Times New Roman" panose="02020603050405020304" pitchFamily="18" charset="0"/>
            </a:endParaRPr>
          </a:p>
          <a:p>
            <a:pPr marL="0" indent="0">
              <a:buNone/>
            </a:pPr>
            <a:r>
              <a:rPr lang="fr-FR" sz="2400" dirty="0">
                <a:solidFill>
                  <a:srgbClr val="FF0000"/>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Etapes de l'utilisation de E-Campus !</a:t>
            </a:r>
            <a:endParaRPr lang="tr-TR" sz="2400" dirty="0">
              <a:solidFill>
                <a:srgbClr val="FF0000"/>
              </a:solidFill>
              <a:latin typeface="Times New Roman" panose="02020603050405020304" pitchFamily="18" charset="0"/>
              <a:cs typeface="Times New Roman" panose="02020603050405020304" pitchFamily="18" charset="0"/>
            </a:endParaRPr>
          </a:p>
          <a:p>
            <a:pPr marL="0" indent="0">
              <a:buNone/>
            </a:pPr>
            <a:r>
              <a:rPr lang="tr-TR" sz="2400" dirty="0">
                <a:solidFill>
                  <a:srgbClr val="FF000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Document </a:t>
            </a:r>
            <a:r>
              <a:rPr lang="tr-TR" sz="2400" dirty="0" err="1">
                <a:solidFill>
                  <a:srgbClr val="FF000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d'information</a:t>
            </a:r>
            <a:r>
              <a:rPr lang="tr-TR" sz="2400" dirty="0">
                <a:solidFill>
                  <a:srgbClr val="FF000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sur E-</a:t>
            </a:r>
            <a:r>
              <a:rPr lang="tr-TR" sz="2400" dirty="0" err="1">
                <a:solidFill>
                  <a:srgbClr val="FF000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Campus</a:t>
            </a:r>
            <a:r>
              <a:rPr lang="tr-TR" sz="2400" dirty="0">
                <a:solidFill>
                  <a:srgbClr val="FF000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endParaRPr lang="tr-TR" sz="2400" dirty="0">
              <a:solidFill>
                <a:srgbClr val="FF0000"/>
              </a:solidFill>
              <a:latin typeface="Times New Roman" panose="02020603050405020304" pitchFamily="18" charset="0"/>
              <a:cs typeface="Times New Roman" panose="02020603050405020304" pitchFamily="18" charset="0"/>
            </a:endParaRPr>
          </a:p>
        </p:txBody>
      </p:sp>
      <p:sp>
        <p:nvSpPr>
          <p:cNvPr id="5" name="Metin kutusu 4">
            <a:extLst>
              <a:ext uri="{FF2B5EF4-FFF2-40B4-BE49-F238E27FC236}">
                <a16:creationId xmlns:a16="http://schemas.microsoft.com/office/drawing/2014/main" id="{7F698BAB-38F8-9DEF-CDDF-C64CA47C76BF}"/>
              </a:ext>
            </a:extLst>
          </p:cNvPr>
          <p:cNvSpPr txBox="1"/>
          <p:nvPr/>
        </p:nvSpPr>
        <p:spPr>
          <a:xfrm>
            <a:off x="3048000" y="5269707"/>
            <a:ext cx="6096000" cy="830997"/>
          </a:xfrm>
          <a:prstGeom prst="rect">
            <a:avLst/>
          </a:prstGeom>
          <a:noFill/>
        </p:spPr>
        <p:txBody>
          <a:bodyPr wrap="square">
            <a:spAutoFit/>
          </a:bodyPr>
          <a:lstStyle/>
          <a:p>
            <a:pPr algn="ctr">
              <a:buNone/>
            </a:pPr>
            <a:r>
              <a:rPr lang="fr-FR" sz="2400" b="1" i="0" dirty="0">
                <a:solidFill>
                  <a:srgbClr val="003366"/>
                </a:solidFill>
                <a:effectLst/>
                <a:highlight>
                  <a:srgbClr val="FFFF00"/>
                </a:highlight>
                <a:latin typeface="Times New Roman" panose="02020603050405020304" pitchFamily="18" charset="0"/>
                <a:cs typeface="Times New Roman" panose="02020603050405020304" pitchFamily="18" charset="0"/>
              </a:rPr>
              <a:t>Vous ne pouvez pas effectuer de paiement s'il n'y a pas de limite sur votre carte digitale !!!</a:t>
            </a:r>
            <a:endParaRPr lang="tr-TR" sz="2400" b="0" i="0" dirty="0">
              <a:solidFill>
                <a:srgbClr val="003366"/>
              </a:solidFill>
              <a:effectLst/>
              <a:highlight>
                <a:srgbClr val="FFFF00"/>
              </a:highlight>
              <a:latin typeface="Times New Roman" panose="02020603050405020304" pitchFamily="18" charset="0"/>
              <a:cs typeface="Times New Roman" panose="02020603050405020304" pitchFamily="18" charset="0"/>
            </a:endParaRPr>
          </a:p>
        </p:txBody>
      </p:sp>
      <p:pic>
        <p:nvPicPr>
          <p:cNvPr id="6" name="Resim 5" descr="trafik işareti, işaret içeren bir resim&#10;&#10;Açıklama otomatik olarak oluşturuldu">
            <a:extLst>
              <a:ext uri="{FF2B5EF4-FFF2-40B4-BE49-F238E27FC236}">
                <a16:creationId xmlns:a16="http://schemas.microsoft.com/office/drawing/2014/main" id="{CE570E76-9457-502D-030A-4F8490ACCB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28936" y="5269707"/>
            <a:ext cx="1467802" cy="1223168"/>
          </a:xfrm>
          <a:prstGeom prst="rect">
            <a:avLst/>
          </a:prstGeom>
        </p:spPr>
      </p:pic>
    </p:spTree>
    <p:extLst>
      <p:ext uri="{BB962C8B-B14F-4D97-AF65-F5344CB8AC3E}">
        <p14:creationId xmlns:p14="http://schemas.microsoft.com/office/powerpoint/2010/main" val="678403558"/>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AB0F0C-E23E-9C3F-0EBA-5275EDF13BE2}"/>
              </a:ext>
            </a:extLst>
          </p:cNvPr>
          <p:cNvSpPr>
            <a:spLocks noGrp="1"/>
          </p:cNvSpPr>
          <p:nvPr>
            <p:ph type="title"/>
          </p:nvPr>
        </p:nvSpPr>
        <p:spPr/>
        <p:txBody>
          <a:bodyPr>
            <a:normAutofit/>
          </a:bodyPr>
          <a:lstStyle/>
          <a:p>
            <a:pPr algn="ctr"/>
            <a:r>
              <a:rPr lang="fr-FR" sz="2400" b="1" kern="100" dirty="0">
                <a:effectLst/>
                <a:latin typeface="Times New Roman" panose="02020603050405020304" pitchFamily="18" charset="0"/>
                <a:ea typeface="Aptos" panose="020B0004020202020204" pitchFamily="34" charset="0"/>
                <a:cs typeface="Arial" panose="020B0604020202020204" pitchFamily="34" charset="0"/>
              </a:rPr>
              <a:t>INFORMATIONS SUR LA VIE SOCIALESERVICES DE LOGEMENT ET D’INFRASTRUCTURELOGEMENT, LOCATION ET ACQUISITION DE BIENS IMMOBILIERS EN TÜRKİYE</a:t>
            </a:r>
            <a:endParaRPr lang="tr-TR" sz="5400" dirty="0"/>
          </a:p>
        </p:txBody>
      </p:sp>
      <p:sp>
        <p:nvSpPr>
          <p:cNvPr id="3" name="İçerik Yer Tutucusu 2">
            <a:extLst>
              <a:ext uri="{FF2B5EF4-FFF2-40B4-BE49-F238E27FC236}">
                <a16:creationId xmlns:a16="http://schemas.microsoft.com/office/drawing/2014/main" id="{C1A366B4-ABA1-238B-5313-909C50EA4D63}"/>
              </a:ext>
            </a:extLst>
          </p:cNvPr>
          <p:cNvSpPr>
            <a:spLocks noGrp="1"/>
          </p:cNvSpPr>
          <p:nvPr>
            <p:ph idx="1"/>
          </p:nvPr>
        </p:nvSpPr>
        <p:spPr/>
        <p:txBody>
          <a:bodyPr>
            <a:normAutofit/>
          </a:bodyPr>
          <a:lstStyle/>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Arial" panose="020B0604020202020204" pitchFamily="34" charset="0"/>
              </a:rPr>
              <a:t>En Türkiye, comme dans de nombreux autres pays, il est possible d’acheter ou de louer une maison. Conformément à la Constitution, le domicile est inviolable et nul ne peut y pénétrer sans autorisation. L’exception à cette règle concerne les raisons de sécurité ou une décision judiciaire. </a:t>
            </a:r>
            <a:endParaRPr lang="tr-TR" sz="2400" kern="100" dirty="0">
              <a:effectLst/>
              <a:latin typeface="Times New Roman" panose="02020603050405020304" pitchFamily="18" charset="0"/>
              <a:ea typeface="Aptos" panose="020B0004020202020204" pitchFamily="34" charset="0"/>
              <a:cs typeface="Arial" panose="020B0604020202020204" pitchFamily="34"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Arial" panose="020B0604020202020204" pitchFamily="34" charset="0"/>
              </a:rPr>
              <a:t>Lors de votre installation dans un logement, vous devez souscrire un abonnement pour l’électricité, l’eau, le gaz naturel (facultatif) et les connexions téléphoniques. Cette démarche doit être effectuée personnellement et en votre nom propre.</a:t>
            </a:r>
            <a:endParaRPr lang="tr-TR" sz="24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4" name="Resim 3" descr="kırmızı, yüksek topuk, oyuncak içeren bir resim&#10;&#10;Açıklama otomatik olarak orta güvenilirlik düzeyiyle oluşturuldu">
            <a:extLst>
              <a:ext uri="{FF2B5EF4-FFF2-40B4-BE49-F238E27FC236}">
                <a16:creationId xmlns:a16="http://schemas.microsoft.com/office/drawing/2014/main" id="{27177F81-8D01-AB26-8FAB-5BB779559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850" y="4905629"/>
            <a:ext cx="2647950" cy="1733550"/>
          </a:xfrm>
          <a:prstGeom prst="rect">
            <a:avLst/>
          </a:prstGeom>
        </p:spPr>
      </p:pic>
    </p:spTree>
    <p:extLst>
      <p:ext uri="{BB962C8B-B14F-4D97-AF65-F5344CB8AC3E}">
        <p14:creationId xmlns:p14="http://schemas.microsoft.com/office/powerpoint/2010/main" val="2423202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237366-F705-3323-2B57-38A126EC642E}"/>
              </a:ext>
            </a:extLst>
          </p:cNvPr>
          <p:cNvSpPr>
            <a:spLocks noGrp="1"/>
          </p:cNvSpPr>
          <p:nvPr>
            <p:ph type="title"/>
          </p:nvPr>
        </p:nvSpPr>
        <p:spPr>
          <a:xfrm>
            <a:off x="1666270" y="676276"/>
            <a:ext cx="9601287" cy="590550"/>
          </a:xfrm>
        </p:spPr>
        <p:txBody>
          <a:bodyPr>
            <a:normAutofit fontScale="90000"/>
          </a:bodyPr>
          <a:lstStyle/>
          <a:p>
            <a:pPr algn="ctr"/>
            <a:r>
              <a:rPr lang="fr-FR" sz="2800" b="1" kern="100" dirty="0">
                <a:effectLst/>
                <a:latin typeface="Times New Roman" panose="02020603050405020304" pitchFamily="18" charset="0"/>
                <a:ea typeface="Aptos" panose="020B0004020202020204" pitchFamily="34" charset="0"/>
                <a:cs typeface="Times New Roman" panose="02020603050405020304" pitchFamily="18" charset="0"/>
              </a:rPr>
              <a:t>LOCATION DE LOGEMENTS ET PROPRIÉTÉ IMMOBILIÈRE EN TÜRKİYE</a:t>
            </a:r>
            <a:endParaRPr lang="tr-TR" sz="2800" dirty="0">
              <a:effectLst/>
            </a:endParaRPr>
          </a:p>
        </p:txBody>
      </p:sp>
      <p:sp>
        <p:nvSpPr>
          <p:cNvPr id="3" name="İçerik Yer Tutucusu 2">
            <a:extLst>
              <a:ext uri="{FF2B5EF4-FFF2-40B4-BE49-F238E27FC236}">
                <a16:creationId xmlns:a16="http://schemas.microsoft.com/office/drawing/2014/main" id="{AC437540-A85C-FE1D-15D2-13E2556E0C64}"/>
              </a:ext>
            </a:extLst>
          </p:cNvPr>
          <p:cNvSpPr>
            <a:spLocks noGrp="1"/>
          </p:cNvSpPr>
          <p:nvPr>
            <p:ph idx="1"/>
          </p:nvPr>
        </p:nvSpPr>
        <p:spPr>
          <a:xfrm>
            <a:off x="913795" y="2096064"/>
            <a:ext cx="10353762" cy="4152336"/>
          </a:xfrm>
        </p:spPr>
        <p:txBody>
          <a:bodyPr>
            <a:noAutofit/>
          </a:bodyPr>
          <a:lstStyle/>
          <a:p>
            <a:pPr algn="just">
              <a:lnSpc>
                <a:spcPct val="150000"/>
              </a:lnSpc>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Le lieu où les personnes résident de manière permanente est appelé résidence ou domicile. Toute personne, y compris les étrangers vivant en Türkiye, doit avoir une adresse enregistrée dans le système national d’enregistrement des adresses. Conformément aux lois turques, nul ne peut pénétrer dans une résidence ou un domicile sans l’autorisation du résident. L’entrée n’est autorisée qu’en cas de raisons de sécurité ou sur décision judiciaire.</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Resim 3" descr="kırmızı, yüksek topuk, oyuncak içeren bir resim&#10;&#10;Açıklama otomatik olarak orta güvenilirlik düzeyiyle oluşturuldu">
            <a:extLst>
              <a:ext uri="{FF2B5EF4-FFF2-40B4-BE49-F238E27FC236}">
                <a16:creationId xmlns:a16="http://schemas.microsoft.com/office/drawing/2014/main" id="{2A0A405F-6A6E-1E84-428D-8C7BFAE4E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850" y="4759325"/>
            <a:ext cx="2647950" cy="1733550"/>
          </a:xfrm>
          <a:prstGeom prst="rect">
            <a:avLst/>
          </a:prstGeom>
        </p:spPr>
      </p:pic>
    </p:spTree>
    <p:extLst>
      <p:ext uri="{BB962C8B-B14F-4D97-AF65-F5344CB8AC3E}">
        <p14:creationId xmlns:p14="http://schemas.microsoft.com/office/powerpoint/2010/main" val="4972569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A35630D-D508-A769-CC64-524AD4744044}"/>
              </a:ext>
            </a:extLst>
          </p:cNvPr>
          <p:cNvSpPr>
            <a:spLocks noGrp="1"/>
          </p:cNvSpPr>
          <p:nvPr>
            <p:ph idx="1"/>
          </p:nvPr>
        </p:nvSpPr>
        <p:spPr>
          <a:xfrm>
            <a:off x="919119" y="593655"/>
            <a:ext cx="10353762" cy="2504511"/>
          </a:xfrm>
        </p:spPr>
        <p:txBody>
          <a:bodyPr>
            <a:normAutofit/>
          </a:bodyPr>
          <a:lstStyle/>
          <a:p>
            <a:pPr marL="0" indent="0" algn="ctr">
              <a:buNone/>
            </a:pPr>
            <a:r>
              <a:rPr lang="tr-TR" sz="44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Types</a:t>
            </a:r>
            <a:r>
              <a:rPr lang="tr-TR" sz="4400"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a:t>
            </a:r>
            <a:r>
              <a:rPr lang="tr-TR" sz="4400" b="1" u="sng"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logements</a:t>
            </a:r>
            <a:endParaRPr lang="tr-TR" sz="4400" b="1" dirty="0">
              <a:latin typeface="Times New Roman" panose="02020603050405020304" pitchFamily="18" charset="0"/>
              <a:cs typeface="Times New Roman" panose="02020603050405020304" pitchFamily="18" charset="0"/>
            </a:endParaRPr>
          </a:p>
          <a:p>
            <a:pPr marL="0" indent="0">
              <a:buNone/>
            </a:pPr>
            <a:r>
              <a:rPr lang="tr-TR" sz="4400" b="1" dirty="0">
                <a:latin typeface="Times New Roman" panose="02020603050405020304" pitchFamily="18" charset="0"/>
                <a:cs typeface="Times New Roman" panose="02020603050405020304" pitchFamily="18" charset="0"/>
              </a:rPr>
              <a:t> </a:t>
            </a:r>
            <a:r>
              <a:rPr lang="tr-TR" sz="4400" b="1" dirty="0" err="1">
                <a:latin typeface="Times New Roman" panose="02020603050405020304" pitchFamily="18" charset="0"/>
                <a:cs typeface="Times New Roman" panose="02020603050405020304" pitchFamily="18" charset="0"/>
              </a:rPr>
              <a:t>Appartement</a:t>
            </a:r>
            <a:r>
              <a:rPr lang="tr-TR" sz="4400" b="1" dirty="0">
                <a:latin typeface="Times New Roman" panose="02020603050405020304" pitchFamily="18" charset="0"/>
                <a:cs typeface="Times New Roman" panose="02020603050405020304" pitchFamily="18" charset="0"/>
              </a:rPr>
              <a:t> 				    </a:t>
            </a:r>
            <a:r>
              <a:rPr lang="tr-TR" sz="4400" b="1">
                <a:latin typeface="Times New Roman" panose="02020603050405020304" pitchFamily="18" charset="0"/>
                <a:cs typeface="Times New Roman" panose="02020603050405020304" pitchFamily="18" charset="0"/>
              </a:rPr>
              <a:t>Maison</a:t>
            </a:r>
            <a:endParaRPr lang="tr-TR" b="1" dirty="0">
              <a:latin typeface="Times New Roman" panose="02020603050405020304" pitchFamily="18" charset="0"/>
              <a:cs typeface="Times New Roman" panose="02020603050405020304" pitchFamily="18" charset="0"/>
            </a:endParaRPr>
          </a:p>
        </p:txBody>
      </p:sp>
      <p:pic>
        <p:nvPicPr>
          <p:cNvPr id="5" name="Resim 4" descr="View of building with cartoon style architecture">
            <a:extLst>
              <a:ext uri="{FF2B5EF4-FFF2-40B4-BE49-F238E27FC236}">
                <a16:creationId xmlns:a16="http://schemas.microsoft.com/office/drawing/2014/main" id="{97A5E793-A51C-505F-2FFE-B20E35DA4B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982" y="3202813"/>
            <a:ext cx="3628651" cy="3337757"/>
          </a:xfrm>
          <a:prstGeom prst="rect">
            <a:avLst/>
          </a:prstGeom>
          <a:noFill/>
          <a:ln>
            <a:noFill/>
          </a:ln>
        </p:spPr>
      </p:pic>
      <p:pic>
        <p:nvPicPr>
          <p:cNvPr id="6" name="Resim 5" descr="Illustration of house in cross-section">
            <a:extLst>
              <a:ext uri="{FF2B5EF4-FFF2-40B4-BE49-F238E27FC236}">
                <a16:creationId xmlns:a16="http://schemas.microsoft.com/office/drawing/2014/main" id="{9CF4C074-F09F-2A2B-E7F3-FAAC998CD11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2657" y="3202813"/>
            <a:ext cx="3628651" cy="2950337"/>
          </a:xfrm>
          <a:prstGeom prst="rect">
            <a:avLst/>
          </a:prstGeom>
          <a:noFill/>
          <a:ln>
            <a:noFill/>
          </a:ln>
        </p:spPr>
      </p:pic>
      <p:cxnSp>
        <p:nvCxnSpPr>
          <p:cNvPr id="4" name="Düz Ok Bağlayıcısı 3">
            <a:extLst>
              <a:ext uri="{FF2B5EF4-FFF2-40B4-BE49-F238E27FC236}">
                <a16:creationId xmlns:a16="http://schemas.microsoft.com/office/drawing/2014/main" id="{BEBD1379-2014-C622-14BB-0068C24B8F03}"/>
              </a:ext>
            </a:extLst>
          </p:cNvPr>
          <p:cNvCxnSpPr/>
          <p:nvPr/>
        </p:nvCxnSpPr>
        <p:spPr>
          <a:xfrm>
            <a:off x="2563307" y="2676525"/>
            <a:ext cx="0" cy="4216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 name="Düz Ok Bağlayıcısı 6">
            <a:extLst>
              <a:ext uri="{FF2B5EF4-FFF2-40B4-BE49-F238E27FC236}">
                <a16:creationId xmlns:a16="http://schemas.microsoft.com/office/drawing/2014/main" id="{0865D22A-8F89-0EA6-9963-56797C553F47}"/>
              </a:ext>
            </a:extLst>
          </p:cNvPr>
          <p:cNvCxnSpPr/>
          <p:nvPr/>
        </p:nvCxnSpPr>
        <p:spPr>
          <a:xfrm>
            <a:off x="9287957" y="2676524"/>
            <a:ext cx="0" cy="42164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2844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C48E8F-C4BA-EBBA-6308-E9AD526A61C8}"/>
              </a:ext>
            </a:extLst>
          </p:cNvPr>
          <p:cNvSpPr>
            <a:spLocks noGrp="1"/>
          </p:cNvSpPr>
          <p:nvPr>
            <p:ph type="title"/>
          </p:nvPr>
        </p:nvSpPr>
        <p:spPr/>
        <p:txBody>
          <a:bodyPr>
            <a:noAutofit/>
          </a:bodyPr>
          <a:lstStyle/>
          <a:p>
            <a:pPr algn="just"/>
            <a:r>
              <a:rPr lang="fr-FR" sz="32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Les étudiants inscrits à TÖMER de l'université  de Karabük doivent prêter attention aux points suivants afin de s'adapter à la société :</a:t>
            </a:r>
            <a:endParaRPr lang="tr-TR" sz="2400" u="sng" dirty="0">
              <a:effectLst>
                <a:outerShdw blurRad="38100" dist="38100" dir="2700000" algn="tl">
                  <a:srgbClr val="000000">
                    <a:alpha val="43137"/>
                  </a:srgbClr>
                </a:outerShdw>
              </a:effectLst>
            </a:endParaRPr>
          </a:p>
        </p:txBody>
      </p:sp>
      <p:sp>
        <p:nvSpPr>
          <p:cNvPr id="3" name="İçerik Yer Tutucusu 2">
            <a:extLst>
              <a:ext uri="{FF2B5EF4-FFF2-40B4-BE49-F238E27FC236}">
                <a16:creationId xmlns:a16="http://schemas.microsoft.com/office/drawing/2014/main" id="{5E6932A9-2C81-5314-7174-B8BB32DCA761}"/>
              </a:ext>
            </a:extLst>
          </p:cNvPr>
          <p:cNvSpPr>
            <a:spLocks noGrp="1"/>
          </p:cNvSpPr>
          <p:nvPr>
            <p:ph idx="1"/>
          </p:nvPr>
        </p:nvSpPr>
        <p:spPr>
          <a:xfrm>
            <a:off x="838200" y="1825625"/>
            <a:ext cx="11200638" cy="4351338"/>
          </a:xfrm>
          <a:blipFill dpi="0" rotWithShape="1">
            <a:blip r:embed="rId2">
              <a:alphaModFix amt="10000"/>
            </a:blip>
            <a:srcRect/>
            <a:stretch>
              <a:fillRect/>
            </a:stretch>
          </a:blipFill>
        </p:spPr>
        <p:txBody>
          <a:bodyPr>
            <a:noAutofit/>
          </a:bodyPr>
          <a:lstStyle/>
          <a:p>
            <a:pPr algn="just">
              <a:lnSpc>
                <a:spcPct val="107000"/>
              </a:lnSpc>
              <a:spcAft>
                <a:spcPts val="800"/>
              </a:spcAft>
            </a:pPr>
            <a:r>
              <a:rPr lang="tr-TR" sz="2400" kern="100" dirty="0">
                <a:latin typeface="Times New Roman" panose="02020603050405020304" pitchFamily="18" charset="0"/>
                <a:ea typeface="Aptos" panose="020B0004020202020204" pitchFamily="34" charset="0"/>
                <a:cs typeface="Times New Roman" panose="02020603050405020304" pitchFamily="18" charset="0"/>
              </a:rPr>
              <a:t> </a:t>
            </a:r>
            <a:r>
              <a:rPr lang="fr-FR" sz="2400" kern="100" dirty="0">
                <a:latin typeface="Times New Roman" panose="02020603050405020304" pitchFamily="18" charset="0"/>
                <a:ea typeface="Aptos" panose="020B0004020202020204" pitchFamily="34" charset="0"/>
                <a:cs typeface="Times New Roman" panose="02020603050405020304" pitchFamily="18" charset="0"/>
              </a:rPr>
              <a:t>S'adresser à des organismes officiels et fiables pour obtenir les informations nécessaires,</a:t>
            </a:r>
            <a:endParaRPr lang="tr-TR" sz="2400"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tr-TR" sz="2400" kern="100" dirty="0">
                <a:latin typeface="Times New Roman" panose="02020603050405020304" pitchFamily="18" charset="0"/>
                <a:ea typeface="Aptos" panose="020B0004020202020204" pitchFamily="34" charset="0"/>
                <a:cs typeface="Times New Roman" panose="02020603050405020304" pitchFamily="18" charset="0"/>
              </a:rPr>
              <a:t> </a:t>
            </a:r>
            <a:r>
              <a:rPr lang="fr-FR" sz="2400" kern="100" dirty="0">
                <a:latin typeface="Times New Roman" panose="02020603050405020304" pitchFamily="18" charset="0"/>
                <a:ea typeface="Aptos" panose="020B0004020202020204" pitchFamily="34" charset="0"/>
                <a:cs typeface="Times New Roman" panose="02020603050405020304" pitchFamily="18" charset="0"/>
              </a:rPr>
              <a:t>Apprendre le turc à un bon niveau,</a:t>
            </a:r>
            <a:endParaRPr lang="tr-TR" sz="2400"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tr-TR" sz="2400" kern="100" dirty="0" err="1">
                <a:latin typeface="Times New Roman" panose="02020603050405020304" pitchFamily="18" charset="0"/>
                <a:ea typeface="Aptos" panose="020B0004020202020204" pitchFamily="34" charset="0"/>
                <a:cs typeface="Times New Roman" panose="02020603050405020304" pitchFamily="18" charset="0"/>
              </a:rPr>
              <a:t>Suivre</a:t>
            </a:r>
            <a:r>
              <a:rPr lang="tr-TR" sz="2400" kern="100" dirty="0">
                <a:latin typeface="Times New Roman" panose="02020603050405020304" pitchFamily="18" charset="0"/>
                <a:ea typeface="Aptos" panose="020B0004020202020204" pitchFamily="34" charset="0"/>
                <a:cs typeface="Times New Roman" panose="02020603050405020304" pitchFamily="18" charset="0"/>
              </a:rPr>
              <a:t> </a:t>
            </a:r>
            <a:r>
              <a:rPr lang="tr-TR" sz="2400" kern="100" dirty="0" err="1">
                <a:latin typeface="Times New Roman" panose="02020603050405020304" pitchFamily="18" charset="0"/>
                <a:ea typeface="Aptos" panose="020B0004020202020204" pitchFamily="34" charset="0"/>
                <a:cs typeface="Times New Roman" panose="02020603050405020304" pitchFamily="18" charset="0"/>
              </a:rPr>
              <a:t>les</a:t>
            </a:r>
            <a:r>
              <a:rPr lang="tr-TR" sz="2400" kern="100" dirty="0">
                <a:latin typeface="Times New Roman" panose="02020603050405020304" pitchFamily="18" charset="0"/>
                <a:ea typeface="Aptos" panose="020B0004020202020204" pitchFamily="34" charset="0"/>
                <a:cs typeface="Times New Roman" panose="02020603050405020304" pitchFamily="18" charset="0"/>
              </a:rPr>
              <a:t> </a:t>
            </a:r>
            <a:r>
              <a:rPr lang="tr-TR" sz="2400" kern="100" dirty="0" err="1">
                <a:latin typeface="Times New Roman" panose="02020603050405020304" pitchFamily="18" charset="0"/>
                <a:ea typeface="Aptos" panose="020B0004020202020204" pitchFamily="34" charset="0"/>
                <a:cs typeface="Times New Roman" panose="02020603050405020304" pitchFamily="18" charset="0"/>
              </a:rPr>
              <a:t>formations</a:t>
            </a:r>
            <a:r>
              <a:rPr lang="tr-TR" sz="2400" kern="100" dirty="0">
                <a:latin typeface="Times New Roman" panose="02020603050405020304" pitchFamily="18" charset="0"/>
                <a:ea typeface="Aptos" panose="020B0004020202020204" pitchFamily="34" charset="0"/>
                <a:cs typeface="Times New Roman" panose="02020603050405020304" pitchFamily="18" charset="0"/>
              </a:rPr>
              <a:t> </a:t>
            </a:r>
            <a:r>
              <a:rPr lang="tr-TR" sz="2400" kern="100" dirty="0" err="1">
                <a:latin typeface="Times New Roman" panose="02020603050405020304" pitchFamily="18" charset="0"/>
                <a:ea typeface="Aptos" panose="020B0004020202020204" pitchFamily="34" charset="0"/>
                <a:cs typeface="Times New Roman" panose="02020603050405020304" pitchFamily="18" charset="0"/>
              </a:rPr>
              <a:t>nécessaires</a:t>
            </a:r>
            <a:r>
              <a:rPr lang="tr-TR" sz="2400" kern="100" dirty="0">
                <a:latin typeface="Times New Roman" panose="02020603050405020304" pitchFamily="18" charset="0"/>
                <a:ea typeface="Aptos" panose="020B0004020202020204" pitchFamily="34" charset="0"/>
                <a:cs typeface="Times New Roman" panose="02020603050405020304" pitchFamily="18" charset="0"/>
              </a:rPr>
              <a:t>,</a:t>
            </a:r>
          </a:p>
          <a:p>
            <a:pPr algn="just">
              <a:lnSpc>
                <a:spcPct val="107000"/>
              </a:lnSpc>
              <a:spcAft>
                <a:spcPts val="800"/>
              </a:spcAft>
            </a:pP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2400" kern="100" dirty="0">
                <a:latin typeface="Times New Roman" panose="02020603050405020304" pitchFamily="18" charset="0"/>
                <a:ea typeface="Aptos" panose="020B0004020202020204" pitchFamily="34" charset="0"/>
                <a:cs typeface="Times New Roman" panose="02020603050405020304" pitchFamily="18" charset="0"/>
              </a:rPr>
              <a:t>Apprendre ses propres droits et responsabilités et se comporter en conséquence,</a:t>
            </a:r>
            <a:endParaRPr lang="tr-TR" sz="2400"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latin typeface="Times New Roman" panose="02020603050405020304" pitchFamily="18" charset="0"/>
                <a:ea typeface="Aptos" panose="020B0004020202020204" pitchFamily="34" charset="0"/>
                <a:cs typeface="Times New Roman" panose="02020603050405020304" pitchFamily="18" charset="0"/>
              </a:rPr>
              <a:t>Être honnête dans toutes les déclarations qu'il fait aux institutions officielles et à son environnement,</a:t>
            </a:r>
            <a:endParaRPr lang="tr-TR" sz="2400"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endParaRPr lang="tr-TR" sz="2400" kern="100" dirty="0">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Resim 4" descr="yeşil, tasarım içeren bir resim&#10;&#10;Açıklama otomatik olarak oluşturuldu">
            <a:extLst>
              <a:ext uri="{FF2B5EF4-FFF2-40B4-BE49-F238E27FC236}">
                <a16:creationId xmlns:a16="http://schemas.microsoft.com/office/drawing/2014/main" id="{47FC9647-2EC2-5947-0A0A-66483D618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6624" y="5143691"/>
            <a:ext cx="1865376" cy="1641157"/>
          </a:xfrm>
          <a:prstGeom prst="rect">
            <a:avLst/>
          </a:prstGeom>
        </p:spPr>
      </p:pic>
    </p:spTree>
    <p:extLst>
      <p:ext uri="{BB962C8B-B14F-4D97-AF65-F5344CB8AC3E}">
        <p14:creationId xmlns:p14="http://schemas.microsoft.com/office/powerpoint/2010/main" val="2004479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7B65593-8714-425B-DED0-21F6E03F778A}"/>
              </a:ext>
            </a:extLst>
          </p:cNvPr>
          <p:cNvSpPr>
            <a:spLocks noGrp="1"/>
          </p:cNvSpPr>
          <p:nvPr>
            <p:ph idx="1"/>
          </p:nvPr>
        </p:nvSpPr>
        <p:spPr>
          <a:xfrm>
            <a:off x="838200" y="1253331"/>
            <a:ext cx="10515600" cy="4351338"/>
          </a:xfrm>
        </p:spPr>
        <p:txBody>
          <a:bodyPr>
            <a:normAutofit fontScale="92500"/>
          </a:bodyPr>
          <a:lstStyle/>
          <a:p>
            <a:pPr marL="0" indent="0" algn="ctr">
              <a:lnSpc>
                <a:spcPct val="150000"/>
              </a:lnSpc>
              <a:spcAft>
                <a:spcPts val="800"/>
              </a:spcAft>
              <a:buNone/>
            </a:pPr>
            <a:r>
              <a:rPr lang="fr-FR" sz="2600" b="1" kern="100" dirty="0">
                <a:effectLst/>
                <a:latin typeface="Times New Roman" panose="02020603050405020304" pitchFamily="18" charset="0"/>
                <a:ea typeface="Aptos" panose="020B0004020202020204" pitchFamily="34" charset="0"/>
                <a:cs typeface="Times New Roman" panose="02020603050405020304" pitchFamily="18" charset="0"/>
              </a:rPr>
              <a:t>Transactions de location – Contrats de bail</a:t>
            </a:r>
            <a:endParaRPr lang="tr-TR" sz="26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 En Türkiye, comme dans de nombreux autres pays, il est possible de vivre en achetant ou en louant un logement. Une personne qui loue une maison (résidence) ou un lieu de travail conclut un contrat de bail avec le propriétaire (bailleur). Ce contrat est également appelé « contrat de location ». Il garantit les droits du locataire comme du propriétaire. Le contrat de location doit être établi par écrit. Il est signé en deux exemplaires par le locataire et le bailleur. Un exemplaire est conservé par le locataire, l’autre par le bailleur. </a:t>
            </a:r>
            <a:endParaRPr lang="tr-TR" dirty="0"/>
          </a:p>
        </p:txBody>
      </p:sp>
      <p:pic>
        <p:nvPicPr>
          <p:cNvPr id="2" name="Resim 1" descr="trafik işareti, işaret içeren bir resim&#10;&#10;Açıklama otomatik olarak oluşturuldu">
            <a:extLst>
              <a:ext uri="{FF2B5EF4-FFF2-40B4-BE49-F238E27FC236}">
                <a16:creationId xmlns:a16="http://schemas.microsoft.com/office/drawing/2014/main" id="{3BD21AB2-C0B9-2363-CD11-5205922FC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4105" y="5102225"/>
            <a:ext cx="1672590" cy="1393825"/>
          </a:xfrm>
          <a:prstGeom prst="rect">
            <a:avLst/>
          </a:prstGeom>
        </p:spPr>
      </p:pic>
    </p:spTree>
    <p:extLst>
      <p:ext uri="{BB962C8B-B14F-4D97-AF65-F5344CB8AC3E}">
        <p14:creationId xmlns:p14="http://schemas.microsoft.com/office/powerpoint/2010/main" val="1483332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DE47B60-DED5-6C70-F05C-2884417C8AEF}"/>
              </a:ext>
            </a:extLst>
          </p:cNvPr>
          <p:cNvSpPr>
            <a:spLocks noGrp="1"/>
          </p:cNvSpPr>
          <p:nvPr>
            <p:ph idx="1"/>
          </p:nvPr>
        </p:nvSpPr>
        <p:spPr>
          <a:xfrm>
            <a:off x="838199" y="847725"/>
            <a:ext cx="11077575" cy="5329238"/>
          </a:xfrm>
        </p:spPr>
        <p:txBody>
          <a:bodyPr>
            <a:normAutofit/>
          </a:bodyPr>
          <a:lstStyle/>
          <a:p>
            <a:pPr marL="0" indent="0" algn="just">
              <a:lnSpc>
                <a:spcPct val="150000"/>
              </a:lnSpc>
              <a:spcAft>
                <a:spcPts val="800"/>
              </a:spcAft>
              <a:buNone/>
            </a:pPr>
            <a:r>
              <a:rPr lang="tr-TR" sz="2400" b="1" u="sng" kern="100" dirty="0">
                <a:latin typeface="Times New Roman" panose="02020603050405020304" pitchFamily="18" charset="0"/>
                <a:ea typeface="Aptos" panose="020B0004020202020204" pitchFamily="34" charset="0"/>
                <a:cs typeface="Times New Roman" panose="02020603050405020304" pitchFamily="18" charset="0"/>
              </a:rPr>
              <a:t>ATTENTION !!!</a:t>
            </a:r>
            <a:endParaRPr lang="tr-TR" sz="2400" b="1" u="sng"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just">
              <a:lnSpc>
                <a:spcPct val="150000"/>
              </a:lnSpc>
              <a:spcAft>
                <a:spcPts val="800"/>
              </a:spcAft>
              <a:buNone/>
            </a:pPr>
            <a:r>
              <a:rPr lang="fr-FR" sz="2200" kern="100" dirty="0">
                <a:effectLst/>
                <a:latin typeface="Times New Roman" panose="02020603050405020304" pitchFamily="18" charset="0"/>
                <a:ea typeface="Aptos" panose="020B0004020202020204" pitchFamily="34" charset="0"/>
                <a:cs typeface="Times New Roman" panose="02020603050405020304" pitchFamily="18" charset="0"/>
              </a:rPr>
              <a:t>Les informations qui doivent figurer dans le contrat de location sont les suivantes :</a:t>
            </a:r>
            <a:endParaRPr lang="tr-T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buFont typeface="Arial" panose="020B0604020202020204" pitchFamily="34" charset="0"/>
              <a:buChar char="•"/>
            </a:pPr>
            <a:r>
              <a:rPr lang="fr-FR" sz="1800" dirty="0">
                <a:latin typeface="Times New Roman" panose="02020603050405020304" pitchFamily="18" charset="0"/>
                <a:cs typeface="Times New Roman" panose="02020603050405020304" pitchFamily="18" charset="0"/>
              </a:rPr>
              <a:t>Les informations d'identité des parties contractantes</a:t>
            </a:r>
          </a:p>
          <a:p>
            <a:pPr>
              <a:buFont typeface="Arial" panose="020B0604020202020204" pitchFamily="34" charset="0"/>
              <a:buChar char="•"/>
            </a:pPr>
            <a:r>
              <a:rPr lang="fr-FR" sz="1800" dirty="0">
                <a:latin typeface="Times New Roman" panose="02020603050405020304" pitchFamily="18" charset="0"/>
                <a:cs typeface="Times New Roman" panose="02020603050405020304" pitchFamily="18" charset="0"/>
              </a:rPr>
              <a:t>Les renseignements concernant le bien loué (rue, avenue, numéro de porte, etc.)</a:t>
            </a:r>
          </a:p>
          <a:p>
            <a:pPr>
              <a:buFont typeface="Arial" panose="020B0604020202020204" pitchFamily="34" charset="0"/>
              <a:buChar char="•"/>
            </a:pPr>
            <a:r>
              <a:rPr lang="fr-FR" sz="1800" dirty="0">
                <a:latin typeface="Times New Roman" panose="02020603050405020304" pitchFamily="18" charset="0"/>
                <a:cs typeface="Times New Roman" panose="02020603050405020304" pitchFamily="18" charset="0"/>
              </a:rPr>
              <a:t>La date de début et la durée du contrat de location</a:t>
            </a:r>
          </a:p>
          <a:p>
            <a:pPr>
              <a:buFont typeface="Arial" panose="020B0604020202020204" pitchFamily="34" charset="0"/>
              <a:buChar char="•"/>
            </a:pPr>
            <a:r>
              <a:rPr lang="fr-FR" sz="1800" dirty="0">
                <a:latin typeface="Times New Roman" panose="02020603050405020304" pitchFamily="18" charset="0"/>
                <a:cs typeface="Times New Roman" panose="02020603050405020304" pitchFamily="18" charset="0"/>
              </a:rPr>
              <a:t>Le montant du loyer et les modalités de paiement</a:t>
            </a:r>
          </a:p>
          <a:p>
            <a:pPr>
              <a:buFont typeface="Arial" panose="020B0604020202020204" pitchFamily="34" charset="0"/>
              <a:buChar char="•"/>
            </a:pPr>
            <a:r>
              <a:rPr lang="fr-FR" sz="1800" dirty="0">
                <a:latin typeface="Times New Roman" panose="02020603050405020304" pitchFamily="18" charset="0"/>
                <a:cs typeface="Times New Roman" panose="02020603050405020304" pitchFamily="18" charset="0"/>
              </a:rPr>
              <a:t>L’état du logement et son usage prévu</a:t>
            </a:r>
          </a:p>
          <a:p>
            <a:pPr>
              <a:buFont typeface="Arial" panose="020B0604020202020204" pitchFamily="34" charset="0"/>
              <a:buChar char="•"/>
            </a:pPr>
            <a:r>
              <a:rPr lang="fr-FR" sz="1800" dirty="0">
                <a:latin typeface="Times New Roman" panose="02020603050405020304" pitchFamily="18" charset="0"/>
                <a:cs typeface="Times New Roman" panose="02020603050405020304" pitchFamily="18" charset="0"/>
              </a:rPr>
              <a:t>Les équipements et installations loués ou mis à disposition, le cas échéant</a:t>
            </a:r>
          </a:p>
          <a:p>
            <a:pPr marL="0" indent="0" algn="just">
              <a:lnSpc>
                <a:spcPct val="150000"/>
              </a:lnSpc>
              <a:buNone/>
            </a:pPr>
            <a:endParaRPr lang="tr-TR"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4" name="Rectangle 2">
            <a:extLst>
              <a:ext uri="{FF2B5EF4-FFF2-40B4-BE49-F238E27FC236}">
                <a16:creationId xmlns:a16="http://schemas.microsoft.com/office/drawing/2014/main" id="{BB417436-FF18-2D37-A2A8-55570E897C9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pic>
        <p:nvPicPr>
          <p:cNvPr id="6" name="Resim 5" descr="Kira kontratı örneği - Kira kontratı nasıl doldurulur? - Emlak Yaşam">
            <a:extLst>
              <a:ext uri="{FF2B5EF4-FFF2-40B4-BE49-F238E27FC236}">
                <a16:creationId xmlns:a16="http://schemas.microsoft.com/office/drawing/2014/main" id="{60C5B0CC-E3A4-1635-8365-8ED26B31AFA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4946" y="2351554"/>
            <a:ext cx="3107054" cy="4330234"/>
          </a:xfrm>
          <a:prstGeom prst="rect">
            <a:avLst/>
          </a:prstGeom>
          <a:noFill/>
          <a:ln>
            <a:noFill/>
          </a:ln>
        </p:spPr>
      </p:pic>
    </p:spTree>
    <p:extLst>
      <p:ext uri="{BB962C8B-B14F-4D97-AF65-F5344CB8AC3E}">
        <p14:creationId xmlns:p14="http://schemas.microsoft.com/office/powerpoint/2010/main" val="3929980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0B79D3-1F6E-083B-3BBA-3E415D894654}"/>
              </a:ext>
            </a:extLst>
          </p:cNvPr>
          <p:cNvSpPr>
            <a:spLocks noGrp="1"/>
          </p:cNvSpPr>
          <p:nvPr>
            <p:ph idx="1"/>
          </p:nvPr>
        </p:nvSpPr>
        <p:spPr>
          <a:xfrm>
            <a:off x="838200" y="1253331"/>
            <a:ext cx="10515600" cy="4351338"/>
          </a:xfrm>
        </p:spPr>
        <p:txBody>
          <a:bodyPr>
            <a:normAutofit/>
          </a:bodyPr>
          <a:lstStyle/>
          <a:p>
            <a:pPr algn="just">
              <a:lnSpc>
                <a:spcPct val="150000"/>
              </a:lnSpc>
            </a:pPr>
            <a:r>
              <a:rPr lang="fr-FR" sz="2200" dirty="0">
                <a:effectLst/>
                <a:latin typeface="Times New Roman" panose="02020603050405020304" pitchFamily="18" charset="0"/>
                <a:ea typeface="Aptos" panose="020B0004020202020204" pitchFamily="34" charset="0"/>
              </a:rPr>
              <a:t>Le bailleur (propriétaire) décide de la durée du bail. A l'expiration du bail, le contrat peut être renouvelé pour un an. Si le locataire ne souhaite pas renouveler le contrat, il en informe le propriétaire par écrit 15 jours avant la date d'expiration du contrat. Si le contrat de bail est renouvelé, le propriétaire et le locataire décident ensemble s'il y aura une augmentation de loyer. Le loyer ne peut pas être augmenté de manière aléatoire. Le taux d'augmentation ne peut pas dépasser le taux d'augmentation de l'indice des prix à la production de l'année précédente. Le locataire doit payer le loyer régulièrement.</a:t>
            </a:r>
            <a:endParaRPr lang="tr-TR" sz="2200" dirty="0"/>
          </a:p>
        </p:txBody>
      </p:sp>
      <p:pic>
        <p:nvPicPr>
          <p:cNvPr id="2" name="Resim 1" descr="trafik işareti, işaret içeren bir resim&#10;&#10;Açıklama otomatik olarak oluşturuldu">
            <a:extLst>
              <a:ext uri="{FF2B5EF4-FFF2-40B4-BE49-F238E27FC236}">
                <a16:creationId xmlns:a16="http://schemas.microsoft.com/office/drawing/2014/main" id="{20878DAF-9251-C9D7-4D17-07F5ABC238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560" y="4804569"/>
            <a:ext cx="1920240" cy="1600200"/>
          </a:xfrm>
          <a:prstGeom prst="rect">
            <a:avLst/>
          </a:prstGeom>
        </p:spPr>
      </p:pic>
    </p:spTree>
    <p:extLst>
      <p:ext uri="{BB962C8B-B14F-4D97-AF65-F5344CB8AC3E}">
        <p14:creationId xmlns:p14="http://schemas.microsoft.com/office/powerpoint/2010/main" val="3282608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7A4C9EC-C75C-B70E-6CE5-F9C3926DFEF3}"/>
              </a:ext>
            </a:extLst>
          </p:cNvPr>
          <p:cNvSpPr>
            <a:spLocks noGrp="1"/>
          </p:cNvSpPr>
          <p:nvPr>
            <p:ph idx="1"/>
          </p:nvPr>
        </p:nvSpPr>
        <p:spPr>
          <a:xfrm>
            <a:off x="838200" y="1253331"/>
            <a:ext cx="10515600" cy="4351338"/>
          </a:xfrm>
        </p:spPr>
        <p:txBody>
          <a:bodyPr>
            <a:normAutofit lnSpcReduction="10000"/>
          </a:bodyPr>
          <a:lstStyle/>
          <a:p>
            <a:pPr algn="just">
              <a:lnSpc>
                <a:spcPct val="150000"/>
              </a:lnSpc>
            </a:pPr>
            <a:r>
              <a:rPr lang="fr-FR" sz="2200" kern="100" dirty="0">
                <a:effectLst/>
                <a:latin typeface="Times New Roman" panose="02020603050405020304" pitchFamily="18" charset="0"/>
                <a:ea typeface="Aptos" panose="020B0004020202020204" pitchFamily="34" charset="0"/>
                <a:cs typeface="Times New Roman" panose="02020603050405020304" pitchFamily="18" charset="0"/>
              </a:rPr>
              <a:t>Le locataire doit recevoir un reçu ou un document signé attestant du paiement. Si le locataire ne s’acquitte pas du loyer pendant deux mois ou plus au cours d’une année, le bailleur est en droit de saisir le tribunal afin de demander son expulsion. Le bailleur ne peut en aucun cas contraindre le locataire à quitter le bien sans décision de justice. Il lui est également interdit d’entrer dans le logement sans l’accord préalable du locataire. Toutefois, le bailleur peut accéder au logement avec l’autorisation du locataire, à un moment convenu à l’avance, dans le but d’effectuer des travaux d’entretien ou de réparation concernant le logement ou le local commercial. Lors des transactions locatives, il convient de vérifier si le bien a déjà été loué à d’autres personnes. </a:t>
            </a:r>
            <a:endParaRPr lang="tr-TR" dirty="0"/>
          </a:p>
        </p:txBody>
      </p:sp>
      <p:pic>
        <p:nvPicPr>
          <p:cNvPr id="2" name="Resim 1" descr="trafik işareti, işaret içeren bir resim&#10;&#10;Açıklama otomatik olarak oluşturuldu">
            <a:extLst>
              <a:ext uri="{FF2B5EF4-FFF2-40B4-BE49-F238E27FC236}">
                <a16:creationId xmlns:a16="http://schemas.microsoft.com/office/drawing/2014/main" id="{FE4033D9-7FB7-25B7-6519-BB866ED22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3560" y="4804569"/>
            <a:ext cx="1920240" cy="1600200"/>
          </a:xfrm>
          <a:prstGeom prst="rect">
            <a:avLst/>
          </a:prstGeom>
        </p:spPr>
      </p:pic>
    </p:spTree>
    <p:extLst>
      <p:ext uri="{BB962C8B-B14F-4D97-AF65-F5344CB8AC3E}">
        <p14:creationId xmlns:p14="http://schemas.microsoft.com/office/powerpoint/2010/main" val="2528567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79FCA54-B5D2-4ED1-BEC4-EDE90145389B}"/>
              </a:ext>
            </a:extLst>
          </p:cNvPr>
          <p:cNvSpPr>
            <a:spLocks noGrp="1"/>
          </p:cNvSpPr>
          <p:nvPr>
            <p:ph idx="1"/>
          </p:nvPr>
        </p:nvSpPr>
        <p:spPr/>
        <p:txBody>
          <a:bodyPr>
            <a:normAutofit/>
          </a:bodyPr>
          <a:lstStyle/>
          <a:p>
            <a:pPr marL="0" indent="0" algn="just">
              <a:lnSpc>
                <a:spcPct val="150000"/>
              </a:lnSpc>
              <a:spcAft>
                <a:spcPts val="800"/>
              </a:spcAft>
              <a:buNone/>
            </a:pPr>
            <a:r>
              <a:rPr lang="tr-TR" sz="2400" dirty="0" err="1"/>
              <a:t>Démarches</a:t>
            </a:r>
            <a:r>
              <a:rPr lang="tr-TR" sz="2400" dirty="0"/>
              <a:t> </a:t>
            </a:r>
            <a:r>
              <a:rPr lang="tr-TR" sz="2400" dirty="0" err="1"/>
              <a:t>d’abonnement</a:t>
            </a:r>
            <a:r>
              <a:rPr lang="tr-TR" sz="2400" dirty="0"/>
              <a:t> </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Lors de l’installation dans une résidence ou un lieu de travail, il est obligatoire de souscrire un abonnement pour l’électricité, l’eau, et, le cas échéant, pour le gaz naturel et les services téléphoniques. Toute personne emménageant dans un nouveau logement, que ce soit par achat ou par location, doit effectuer ces démarches en son nom propre ou par procuration. </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31427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5F92C8D-EBB1-8E06-4778-817F4B4354AB}"/>
              </a:ext>
            </a:extLst>
          </p:cNvPr>
          <p:cNvSpPr>
            <a:spLocks noGrp="1"/>
          </p:cNvSpPr>
          <p:nvPr>
            <p:ph idx="1"/>
          </p:nvPr>
        </p:nvSpPr>
        <p:spPr>
          <a:xfrm>
            <a:off x="838200" y="192025"/>
            <a:ext cx="10418064" cy="5932550"/>
          </a:xfrm>
        </p:spPr>
        <p:txBody>
          <a:bodyPr>
            <a:noAutofit/>
          </a:bodyPr>
          <a:lstStyle/>
          <a:p>
            <a:pPr marL="0" indent="0" algn="ctr">
              <a:buNone/>
            </a:pPr>
            <a:r>
              <a:rPr lang="fr-FR" sz="2400" b="1" dirty="0">
                <a:latin typeface="Times New Roman" panose="02020603050405020304" pitchFamily="18" charset="0"/>
                <a:cs typeface="Times New Roman" panose="02020603050405020304" pitchFamily="18" charset="0"/>
              </a:rPr>
              <a:t>Démarches de souscription à l’électricité</a:t>
            </a:r>
            <a:endParaRPr lang="tr-TR" sz="2400" b="1" dirty="0">
              <a:latin typeface="Times New Roman" panose="02020603050405020304" pitchFamily="18" charset="0"/>
              <a:cs typeface="Times New Roman" panose="02020603050405020304" pitchFamily="18" charset="0"/>
            </a:endParaRPr>
          </a:p>
          <a:p>
            <a:pPr algn="just">
              <a:lnSpc>
                <a:spcPct val="100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 Pour bénéficier d’un raccordement à l’électricité, il convient de déposer une demande auprès d’une entreprise de distribution et de commercialisation d’électricité, accompagnée des documents requis. À Karabük, les démarches de souscription à l’électricité sont effectuées auprès d’</a:t>
            </a:r>
            <a:r>
              <a:rPr lang="fr-FR" sz="2400" kern="100" dirty="0" err="1">
                <a:effectLst/>
                <a:latin typeface="Times New Roman" panose="02020603050405020304" pitchFamily="18" charset="0"/>
                <a:ea typeface="Aptos" panose="020B0004020202020204" pitchFamily="34" charset="0"/>
                <a:cs typeface="Times New Roman" panose="02020603050405020304" pitchFamily="18" charset="0"/>
              </a:rPr>
              <a:t>Enerjisa</a:t>
            </a: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 Les documents suivants sont généralement exigés lors de la demande : </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0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Carte d’identité nationale (Si vous êtes locataire, le numéro d'identité turc du propriétaire est requis)</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0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Numéro de série de l’installation ou du compteur</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0000"/>
              </a:lnSpc>
              <a:spcAft>
                <a:spcPts val="800"/>
              </a:spcAft>
            </a:pP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Frais</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de </a:t>
            </a:r>
            <a:r>
              <a:rPr lang="tr-TR" sz="2400" kern="100" dirty="0" err="1">
                <a:effectLst/>
                <a:latin typeface="Times New Roman" panose="02020603050405020304" pitchFamily="18" charset="0"/>
                <a:ea typeface="Aptos" panose="020B0004020202020204" pitchFamily="34" charset="0"/>
                <a:cs typeface="Times New Roman" panose="02020603050405020304" pitchFamily="18" charset="0"/>
              </a:rPr>
              <a:t>garantie</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0000"/>
              </a:lnSpc>
              <a:spcAft>
                <a:spcPts val="800"/>
              </a:spcAft>
            </a:pPr>
            <a:r>
              <a:rPr lang="fr-FR" sz="2400" dirty="0"/>
              <a:t>Avec le numéro de police DASK</a:t>
            </a:r>
            <a:endParaRPr lang="tr-TR" sz="2400" dirty="0"/>
          </a:p>
          <a:p>
            <a:pPr algn="just">
              <a:lnSpc>
                <a:spcPct val="100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Afin de faciliter et d’accélérer vos démarches d’abonnement, vous pouvez prendre rendez-vous en ligne via le Centre de Services Clients d’</a:t>
            </a:r>
            <a:r>
              <a:rPr lang="fr-FR" sz="2400" kern="100" dirty="0" err="1">
                <a:effectLst/>
                <a:latin typeface="Times New Roman" panose="02020603050405020304" pitchFamily="18" charset="0"/>
                <a:ea typeface="Aptos" panose="020B0004020202020204" pitchFamily="34" charset="0"/>
                <a:cs typeface="Times New Roman" panose="02020603050405020304" pitchFamily="18" charset="0"/>
              </a:rPr>
              <a:t>Enerjisa</a:t>
            </a: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 Karabük (Transactions en ligne) ou contacter le centre d’appels au 444 4 372.</a:t>
            </a:r>
            <a:endParaRPr lang="tr-TR" sz="2200" dirty="0">
              <a:latin typeface="Times New Roman" panose="02020603050405020304" pitchFamily="18" charset="0"/>
              <a:cs typeface="Times New Roman" panose="02020603050405020304" pitchFamily="18" charset="0"/>
            </a:endParaRPr>
          </a:p>
        </p:txBody>
      </p:sp>
      <p:pic>
        <p:nvPicPr>
          <p:cNvPr id="5" name="Resim 4" descr="Yeni Evde Elektrik Aboneliği Nasıl Açtırılır? | eTaşın Blog">
            <a:extLst>
              <a:ext uri="{FF2B5EF4-FFF2-40B4-BE49-F238E27FC236}">
                <a16:creationId xmlns:a16="http://schemas.microsoft.com/office/drawing/2014/main" id="{7EE93F92-C889-830B-ADF7-E6EB1C5283A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0288" y="3429000"/>
            <a:ext cx="2743200" cy="1800225"/>
          </a:xfrm>
          <a:prstGeom prst="rect">
            <a:avLst/>
          </a:prstGeom>
          <a:noFill/>
          <a:ln>
            <a:noFill/>
          </a:ln>
        </p:spPr>
      </p:pic>
    </p:spTree>
    <p:extLst>
      <p:ext uri="{BB962C8B-B14F-4D97-AF65-F5344CB8AC3E}">
        <p14:creationId xmlns:p14="http://schemas.microsoft.com/office/powerpoint/2010/main" val="1973122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4BD773F-6B80-8471-67EA-1A50415F19DE}"/>
              </a:ext>
            </a:extLst>
          </p:cNvPr>
          <p:cNvSpPr>
            <a:spLocks noGrp="1"/>
          </p:cNvSpPr>
          <p:nvPr>
            <p:ph idx="1"/>
          </p:nvPr>
        </p:nvSpPr>
        <p:spPr>
          <a:xfrm>
            <a:off x="838200" y="1854200"/>
            <a:ext cx="10515600" cy="4351338"/>
          </a:xfrm>
        </p:spPr>
        <p:txBody>
          <a:bodyPr>
            <a:normAutofit fontScale="92500"/>
          </a:bodyPr>
          <a:lstStyle/>
          <a:p>
            <a:pPr marL="0" indent="0">
              <a:buNone/>
            </a:pPr>
            <a:endParaRPr lang="tr-TR" sz="2400" b="1" kern="100" dirty="0">
              <a:latin typeface="Times New Roman" panose="02020603050405020304" pitchFamily="18" charset="0"/>
              <a:ea typeface="Aptos" panose="020B0004020202020204" pitchFamily="34" charset="0"/>
              <a:cs typeface="Times New Roman" panose="02020603050405020304" pitchFamily="18" charset="0"/>
            </a:endParaRPr>
          </a:p>
          <a:p>
            <a:pPr marL="0" indent="0">
              <a:buNone/>
            </a:pPr>
            <a:r>
              <a:rPr lang="fr-FR" sz="2400" b="1" kern="100" dirty="0">
                <a:latin typeface="Times New Roman" panose="02020603050405020304" pitchFamily="18" charset="0"/>
                <a:ea typeface="Aptos" panose="020B0004020202020204" pitchFamily="34" charset="0"/>
                <a:cs typeface="Times New Roman" panose="02020603050405020304" pitchFamily="18" charset="0"/>
              </a:rPr>
              <a:t>Démarches de souscription à l’eau</a:t>
            </a:r>
            <a:endParaRPr lang="tr-TR" sz="2400" b="1" kern="100" dirty="0">
              <a:latin typeface="Times New Roman" panose="02020603050405020304" pitchFamily="18" charset="0"/>
              <a:ea typeface="Aptos" panose="020B0004020202020204" pitchFamily="34" charset="0"/>
              <a:cs typeface="Times New Roman" panose="02020603050405020304" pitchFamily="18" charset="0"/>
            </a:endParaRPr>
          </a:p>
          <a:p>
            <a:pPr marL="0" indent="0">
              <a:buNone/>
            </a:pPr>
            <a:endParaRPr lang="tr-TR"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Les résidents des municipalités métropolitaines doivent s’adresser à la municipalité métropolitaine, tandis que ceux vivant dans d’autres localités doivent déposer leur demande auprès des directions des services des eaux et des égouts de la municipalité </a:t>
            </a:r>
            <a:r>
              <a:rPr lang="fr-FR" sz="2400" kern="100" dirty="0" err="1">
                <a:effectLst/>
                <a:latin typeface="Times New Roman" panose="02020603050405020304" pitchFamily="18" charset="0"/>
                <a:ea typeface="Aptos" panose="020B0004020202020204" pitchFamily="34" charset="0"/>
                <a:cs typeface="Times New Roman" panose="02020603050405020304" pitchFamily="18" charset="0"/>
              </a:rPr>
              <a:t>concernée.Les</a:t>
            </a:r>
            <a:r>
              <a:rPr lang="fr-FR" sz="2400" kern="100">
                <a:effectLst/>
                <a:latin typeface="Times New Roman" panose="02020603050405020304" pitchFamily="18" charset="0"/>
                <a:ea typeface="Aptos" panose="020B0004020202020204" pitchFamily="34" charset="0"/>
                <a:cs typeface="Times New Roman" panose="02020603050405020304" pitchFamily="18" charset="0"/>
              </a:rPr>
              <a:t> démarches relatives à l’abonnement à l’eau à Karabük sont effectuées par l’unité des services des eaux et des égouts de la municipalité de Karabük, sur présentation des documents requis.</a:t>
            </a:r>
            <a:endParaRPr lang="tr-TR" dirty="0"/>
          </a:p>
        </p:txBody>
      </p:sp>
      <p:pic>
        <p:nvPicPr>
          <p:cNvPr id="4" name="Resim 3" descr="Su aboneliği nasıl yapılır? Su aboneliği için ne istiyorlar?">
            <a:extLst>
              <a:ext uri="{FF2B5EF4-FFF2-40B4-BE49-F238E27FC236}">
                <a16:creationId xmlns:a16="http://schemas.microsoft.com/office/drawing/2014/main" id="{09A3E263-39EE-6F9B-A243-A58FD32229F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99400" y="661987"/>
            <a:ext cx="3454400" cy="1729740"/>
          </a:xfrm>
          <a:prstGeom prst="rect">
            <a:avLst/>
          </a:prstGeom>
          <a:noFill/>
          <a:ln>
            <a:noFill/>
          </a:ln>
        </p:spPr>
      </p:pic>
    </p:spTree>
    <p:extLst>
      <p:ext uri="{BB962C8B-B14F-4D97-AF65-F5344CB8AC3E}">
        <p14:creationId xmlns:p14="http://schemas.microsoft.com/office/powerpoint/2010/main" val="567992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50B4032-C429-3B76-98BD-933ABC569817}"/>
              </a:ext>
            </a:extLst>
          </p:cNvPr>
          <p:cNvSpPr>
            <a:spLocks noGrp="1"/>
          </p:cNvSpPr>
          <p:nvPr>
            <p:ph idx="1"/>
          </p:nvPr>
        </p:nvSpPr>
        <p:spPr/>
        <p:txBody>
          <a:bodyPr/>
          <a:lstStyle/>
          <a:p>
            <a:pPr marL="0" indent="0" algn="ctr">
              <a:buNone/>
            </a:pPr>
            <a:r>
              <a:rPr lang="fr-FR" sz="2400" b="1" kern="100" dirty="0">
                <a:effectLst/>
                <a:latin typeface="Times New Roman" panose="02020603050405020304" pitchFamily="18" charset="0"/>
                <a:ea typeface="Aptos" panose="020B0004020202020204" pitchFamily="34" charset="0"/>
                <a:cs typeface="Times New Roman" panose="02020603050405020304" pitchFamily="18" charset="0"/>
              </a:rPr>
              <a:t>Demande de Raccordement au Gaz Naturel</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Le service de distribution de gaz naturel à Karabük est assuré par </a:t>
            </a:r>
            <a:r>
              <a:rPr lang="fr-FR" sz="2400" kern="100" dirty="0" err="1">
                <a:effectLst/>
                <a:latin typeface="Times New Roman" panose="02020603050405020304" pitchFamily="18" charset="0"/>
                <a:ea typeface="Aptos" panose="020B0004020202020204" pitchFamily="34" charset="0"/>
                <a:cs typeface="Times New Roman" panose="02020603050405020304" pitchFamily="18" charset="0"/>
              </a:rPr>
              <a:t>KarGaz.Pour</a:t>
            </a: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 obtenir un abonnement individuel, le propriétaire peut faire une demande en présentant une photocopie de sa carte d’identité et du titre de </a:t>
            </a:r>
            <a:r>
              <a:rPr lang="fr-FR" sz="2400" kern="100" dirty="0" err="1">
                <a:effectLst/>
                <a:latin typeface="Times New Roman" panose="02020603050405020304" pitchFamily="18" charset="0"/>
                <a:ea typeface="Aptos" panose="020B0004020202020204" pitchFamily="34" charset="0"/>
                <a:cs typeface="Times New Roman" panose="02020603050405020304" pitchFamily="18" charset="0"/>
              </a:rPr>
              <a:t>propriété.Le</a:t>
            </a: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 locataire, quant à lui, peut déposer une demande en fournissant une photocopie de l’un des documents attestant de la jouissance du bien, tels que le contrat de location, une facture d’électricité, d’eau ou de services de propreté urbaine.</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Resim 3" descr="Doğalgaz Aboneliği Nasıl Başlatılır? Gerekli Evraklar Nelerdir?">
            <a:extLst>
              <a:ext uri="{FF2B5EF4-FFF2-40B4-BE49-F238E27FC236}">
                <a16:creationId xmlns:a16="http://schemas.microsoft.com/office/drawing/2014/main" id="{04A3DD51-D337-569F-6624-0EEED00929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83874" y="215646"/>
            <a:ext cx="3208126" cy="1996440"/>
          </a:xfrm>
          <a:prstGeom prst="rect">
            <a:avLst/>
          </a:prstGeom>
          <a:noFill/>
          <a:ln>
            <a:noFill/>
          </a:ln>
        </p:spPr>
      </p:pic>
    </p:spTree>
    <p:extLst>
      <p:ext uri="{BB962C8B-B14F-4D97-AF65-F5344CB8AC3E}">
        <p14:creationId xmlns:p14="http://schemas.microsoft.com/office/powerpoint/2010/main" val="1645713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F199F48-D940-A9EC-401A-457B07D80ABF}"/>
              </a:ext>
            </a:extLst>
          </p:cNvPr>
          <p:cNvSpPr>
            <a:spLocks noGrp="1"/>
          </p:cNvSpPr>
          <p:nvPr>
            <p:ph idx="1"/>
          </p:nvPr>
        </p:nvSpPr>
        <p:spPr>
          <a:xfrm>
            <a:off x="838200" y="892175"/>
            <a:ext cx="10515600" cy="4351338"/>
          </a:xfrm>
        </p:spPr>
        <p:txBody>
          <a:bodyPr/>
          <a:lstStyle/>
          <a:p>
            <a:pPr marL="0" indent="0">
              <a:buNone/>
            </a:pPr>
            <a:r>
              <a:rPr lang="fr-FR" sz="2400" b="1" kern="100" dirty="0">
                <a:effectLst/>
                <a:latin typeface="Times New Roman" panose="02020603050405020304" pitchFamily="18" charset="0"/>
                <a:ea typeface="Aptos" panose="020B0004020202020204" pitchFamily="34" charset="0"/>
                <a:cs typeface="Times New Roman" panose="02020603050405020304" pitchFamily="18" charset="0"/>
              </a:rPr>
              <a:t>Demande d’Abonnement au Téléphone, à la Télévision Câblée et à l’Internet</a:t>
            </a:r>
            <a:endParaRPr lang="tr-TR"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buNone/>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Les demandes de raccordement au téléphone et à l’internet à domicile doivent être adressées aux directions régionales de Türk Telekom.</a:t>
            </a:r>
            <a:r>
              <a:rPr lang="tr-TR"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Lors de la demande, il suffit de présenter la carte d’identité pour étrangers ou une photocopie de celle-ci à l’agent responsable.</a:t>
            </a:r>
            <a:endParaRPr lang="tr-TR" dirty="0"/>
          </a:p>
        </p:txBody>
      </p:sp>
      <p:pic>
        <p:nvPicPr>
          <p:cNvPr id="4" name="Resim 3" descr="Türk Telekom abone sayısı ve geliri! (2023) - ShiftDelete.Net">
            <a:extLst>
              <a:ext uri="{FF2B5EF4-FFF2-40B4-BE49-F238E27FC236}">
                <a16:creationId xmlns:a16="http://schemas.microsoft.com/office/drawing/2014/main" id="{84E4A1DC-239D-1BB2-6121-C9ECEE8789C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19975" y="3067844"/>
            <a:ext cx="3933825" cy="2202942"/>
          </a:xfrm>
          <a:prstGeom prst="rect">
            <a:avLst/>
          </a:prstGeom>
          <a:noFill/>
          <a:ln>
            <a:noFill/>
          </a:ln>
        </p:spPr>
      </p:pic>
    </p:spTree>
    <p:extLst>
      <p:ext uri="{BB962C8B-B14F-4D97-AF65-F5344CB8AC3E}">
        <p14:creationId xmlns:p14="http://schemas.microsoft.com/office/powerpoint/2010/main" val="19620640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77DFD59-93A6-4BDF-B2D9-13D3F9BCD244}"/>
              </a:ext>
            </a:extLst>
          </p:cNvPr>
          <p:cNvSpPr>
            <a:spLocks noGrp="1"/>
          </p:cNvSpPr>
          <p:nvPr>
            <p:ph type="title"/>
          </p:nvPr>
        </p:nvSpPr>
        <p:spPr/>
        <p:txBody>
          <a:bodyPr>
            <a:normAutofit/>
          </a:bodyPr>
          <a:lstStyle/>
          <a:p>
            <a:pPr algn="ctr"/>
            <a:r>
              <a:rPr lang="tr-TR" sz="4000" b="1" kern="100" dirty="0" err="1">
                <a:effectLst/>
                <a:latin typeface="Times New Roman" panose="02020603050405020304" pitchFamily="18" charset="0"/>
                <a:ea typeface="Aptos" panose="020B0004020202020204" pitchFamily="34" charset="0"/>
                <a:cs typeface="Times New Roman" panose="02020603050405020304" pitchFamily="18" charset="0"/>
              </a:rPr>
              <a:t>Transports</a:t>
            </a:r>
            <a:r>
              <a:rPr lang="tr-TR" sz="40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4000" b="1" kern="100" dirty="0" err="1">
                <a:effectLst/>
                <a:latin typeface="Times New Roman" panose="02020603050405020304" pitchFamily="18" charset="0"/>
                <a:ea typeface="Aptos" panose="020B0004020202020204" pitchFamily="34" charset="0"/>
                <a:cs typeface="Times New Roman" panose="02020603050405020304" pitchFamily="18" charset="0"/>
              </a:rPr>
              <a:t>Interurbains</a:t>
            </a:r>
            <a:r>
              <a:rPr lang="tr-TR" sz="4000" b="1" kern="100" dirty="0">
                <a:effectLst/>
                <a:latin typeface="Times New Roman" panose="02020603050405020304" pitchFamily="18" charset="0"/>
                <a:ea typeface="Aptos" panose="020B0004020202020204" pitchFamily="34" charset="0"/>
                <a:cs typeface="Times New Roman" panose="02020603050405020304" pitchFamily="18" charset="0"/>
              </a:rPr>
              <a:t> et </a:t>
            </a:r>
            <a:r>
              <a:rPr lang="tr-TR" sz="4000" b="1" kern="100" dirty="0" err="1">
                <a:effectLst/>
                <a:latin typeface="Times New Roman" panose="02020603050405020304" pitchFamily="18" charset="0"/>
                <a:ea typeface="Aptos" panose="020B0004020202020204" pitchFamily="34" charset="0"/>
                <a:cs typeface="Times New Roman" panose="02020603050405020304" pitchFamily="18" charset="0"/>
              </a:rPr>
              <a:t>Urbains</a:t>
            </a:r>
            <a:endParaRPr lang="tr-TR" sz="4000" dirty="0"/>
          </a:p>
        </p:txBody>
      </p:sp>
      <p:pic>
        <p:nvPicPr>
          <p:cNvPr id="4" name="Resim 3" descr="Content">
            <a:extLst>
              <a:ext uri="{FF2B5EF4-FFF2-40B4-BE49-F238E27FC236}">
                <a16:creationId xmlns:a16="http://schemas.microsoft.com/office/drawing/2014/main" id="{DB99E680-E1C1-282D-578D-E1876337F4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1857" y="1690688"/>
            <a:ext cx="5328285" cy="4142443"/>
          </a:xfrm>
          <a:prstGeom prst="rect">
            <a:avLst/>
          </a:prstGeom>
          <a:noFill/>
          <a:ln>
            <a:noFill/>
          </a:ln>
        </p:spPr>
      </p:pic>
    </p:spTree>
    <p:extLst>
      <p:ext uri="{BB962C8B-B14F-4D97-AF65-F5344CB8AC3E}">
        <p14:creationId xmlns:p14="http://schemas.microsoft.com/office/powerpoint/2010/main" val="3433746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E6F8CB1-E887-7AE6-0F2A-E120946AB9F9}"/>
              </a:ext>
            </a:extLst>
          </p:cNvPr>
          <p:cNvSpPr>
            <a:spLocks noGrp="1"/>
          </p:cNvSpPr>
          <p:nvPr>
            <p:ph idx="1"/>
          </p:nvPr>
        </p:nvSpPr>
        <p:spPr>
          <a:xfrm>
            <a:off x="838200" y="1253331"/>
            <a:ext cx="10515600" cy="4351338"/>
          </a:xfrm>
        </p:spPr>
        <p:txBody>
          <a:bodyPr>
            <a:noAutofit/>
          </a:bodyPr>
          <a:lstStyle/>
          <a:p>
            <a:pPr algn="just">
              <a:lnSpc>
                <a:spcPct val="107000"/>
              </a:lnSpc>
              <a:spcAft>
                <a:spcPts val="800"/>
              </a:spcAft>
            </a:pPr>
            <a:r>
              <a:rPr lang="fr-FR" sz="2400" kern="100" dirty="0">
                <a:latin typeface="Times New Roman" panose="02020603050405020304" pitchFamily="18" charset="0"/>
                <a:ea typeface="Aptos" panose="020B0004020202020204" pitchFamily="34" charset="0"/>
                <a:cs typeface="Times New Roman" panose="02020603050405020304" pitchFamily="18" charset="0"/>
              </a:rPr>
              <a:t>Ne pas offrir de pots-de-vin, de cadeaux ou de pourboires aux personnes de l'institution,</a:t>
            </a:r>
            <a:endParaRPr lang="tr-TR" sz="2400"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latin typeface="Times New Roman" panose="02020603050405020304" pitchFamily="18" charset="0"/>
                <a:ea typeface="Aptos" panose="020B0004020202020204" pitchFamily="34" charset="0"/>
                <a:cs typeface="Times New Roman" panose="02020603050405020304" pitchFamily="18" charset="0"/>
              </a:rPr>
              <a:t>Soumettre les documents demandés par les institutions pour tous les types de processus dans leur intégralité et dans les délais impartis,</a:t>
            </a:r>
            <a:endParaRPr lang="tr-TR" sz="2400"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Ne pas donner sa carte d'identité ou ses documents à quelqu'un d'autre, ne pas utiliser les documents de quelqu'un d'autre dans divers services en son nom,</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Respecter les délais de candidature,</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dirty="0">
                <a:latin typeface="Times New Roman" panose="02020603050405020304" pitchFamily="18" charset="0"/>
                <a:ea typeface="Aptos" panose="020B0004020202020204" pitchFamily="34" charset="0"/>
                <a:cs typeface="Times New Roman" panose="02020603050405020304" pitchFamily="18" charset="0"/>
              </a:rPr>
              <a:t>Obéir aux règles de la société, se tenir à l'écart des comportements qui dérangent les autres,</a:t>
            </a:r>
            <a:endParaRPr lang="tr-TR" sz="2400" dirty="0">
              <a:latin typeface="Times New Roman" panose="02020603050405020304" pitchFamily="18" charset="0"/>
              <a:cs typeface="Times New Roman" panose="02020603050405020304" pitchFamily="18" charset="0"/>
            </a:endParaRPr>
          </a:p>
        </p:txBody>
      </p:sp>
      <p:pic>
        <p:nvPicPr>
          <p:cNvPr id="2" name="Resim 1" descr="yeşil, tasarım içeren bir resim&#10;&#10;Açıklama otomatik olarak oluşturuldu">
            <a:extLst>
              <a:ext uri="{FF2B5EF4-FFF2-40B4-BE49-F238E27FC236}">
                <a16:creationId xmlns:a16="http://schemas.microsoft.com/office/drawing/2014/main" id="{7FD0770F-0C65-5FEC-0A93-C68E85191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8608" y="5342763"/>
            <a:ext cx="1865376" cy="1350645"/>
          </a:xfrm>
          <a:prstGeom prst="rect">
            <a:avLst/>
          </a:prstGeom>
        </p:spPr>
      </p:pic>
    </p:spTree>
    <p:extLst>
      <p:ext uri="{BB962C8B-B14F-4D97-AF65-F5344CB8AC3E}">
        <p14:creationId xmlns:p14="http://schemas.microsoft.com/office/powerpoint/2010/main" val="1442796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8177AA8-7B38-A5DE-A4CE-947CC1A36B30}"/>
              </a:ext>
            </a:extLst>
          </p:cNvPr>
          <p:cNvSpPr>
            <a:spLocks noGrp="1"/>
          </p:cNvSpPr>
          <p:nvPr>
            <p:ph idx="1"/>
          </p:nvPr>
        </p:nvSpPr>
        <p:spPr>
          <a:xfrm>
            <a:off x="1125855" y="533400"/>
            <a:ext cx="9940290" cy="2257425"/>
          </a:xfrm>
        </p:spPr>
        <p:txBody>
          <a:bodyPr>
            <a:normAutofit fontScale="92500" lnSpcReduction="20000"/>
          </a:bodyPr>
          <a:lstStyle/>
          <a:p>
            <a:pPr marL="0" indent="0" algn="ctr">
              <a:lnSpc>
                <a:spcPct val="150000"/>
              </a:lnSpc>
              <a:spcAft>
                <a:spcPts val="800"/>
              </a:spcAft>
              <a:buNone/>
            </a:pPr>
            <a:r>
              <a:rPr lang="tr-TR" sz="2400" b="1" dirty="0" err="1"/>
              <a:t>Voyages</a:t>
            </a:r>
            <a:r>
              <a:rPr lang="tr-TR" sz="2400" b="1" dirty="0"/>
              <a:t> </a:t>
            </a:r>
            <a:r>
              <a:rPr lang="tr-TR" sz="2400" b="1" dirty="0" err="1"/>
              <a:t>Nationaux</a:t>
            </a:r>
            <a:r>
              <a:rPr lang="tr-TR" sz="2400" b="1" dirty="0"/>
              <a:t> et </a:t>
            </a:r>
            <a:r>
              <a:rPr lang="tr-TR" sz="2400" b="1" dirty="0" err="1"/>
              <a:t>Internationaux</a:t>
            </a:r>
            <a:endParaRPr lang="tr-TR" sz="2400" b="1" dirty="0"/>
          </a:p>
          <a:p>
            <a:pPr>
              <a:lnSpc>
                <a:spcPct val="150000"/>
              </a:lnSpc>
              <a:spcAft>
                <a:spcPts val="800"/>
              </a:spcAft>
            </a:pP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Les étrangers présents en Türkiye peuvent voyager librement dans tout le pays.</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Cependant, les personnes bénéficiant d’un statut de protection temporaire ou internationale doivent être munies d’un passeport ou d’un document officiel pour pouvoir se rendre dans une autre ville que celle où elles</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résident.</a:t>
            </a:r>
            <a:endParaRPr lang="tr-TR" dirty="0">
              <a:latin typeface="Times New Roman" panose="02020603050405020304" pitchFamily="18" charset="0"/>
              <a:cs typeface="Times New Roman" panose="02020603050405020304" pitchFamily="18" charset="0"/>
            </a:endParaRPr>
          </a:p>
        </p:txBody>
      </p:sp>
      <p:pic>
        <p:nvPicPr>
          <p:cNvPr id="2" name="Resim 1" descr="trafik işareti, işaret içeren bir resim&#10;&#10;Açıklama otomatik olarak oluşturuldu">
            <a:extLst>
              <a:ext uri="{FF2B5EF4-FFF2-40B4-BE49-F238E27FC236}">
                <a16:creationId xmlns:a16="http://schemas.microsoft.com/office/drawing/2014/main" id="{8917ACE7-C1F1-7DA6-E249-2153997CFB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1315" y="533400"/>
            <a:ext cx="832485" cy="693738"/>
          </a:xfrm>
          <a:prstGeom prst="rect">
            <a:avLst/>
          </a:prstGeom>
        </p:spPr>
      </p:pic>
      <p:sp>
        <p:nvSpPr>
          <p:cNvPr id="7" name="Metin kutusu 6">
            <a:extLst>
              <a:ext uri="{FF2B5EF4-FFF2-40B4-BE49-F238E27FC236}">
                <a16:creationId xmlns:a16="http://schemas.microsoft.com/office/drawing/2014/main" id="{4D341804-796C-820F-09FB-59E1D34D115C}"/>
              </a:ext>
            </a:extLst>
          </p:cNvPr>
          <p:cNvSpPr txBox="1"/>
          <p:nvPr/>
        </p:nvSpPr>
        <p:spPr>
          <a:xfrm>
            <a:off x="1125855" y="2790825"/>
            <a:ext cx="9940290" cy="3010440"/>
          </a:xfrm>
          <a:prstGeom prst="rect">
            <a:avLst/>
          </a:prstGeom>
          <a:noFill/>
        </p:spPr>
        <p:txBody>
          <a:bodyPr wrap="square">
            <a:spAutoFit/>
          </a:bodyPr>
          <a:lstStyle/>
          <a:p>
            <a:pPr algn="ctr">
              <a:lnSpc>
                <a:spcPct val="150000"/>
              </a:lnSpc>
              <a:spcAft>
                <a:spcPts val="800"/>
              </a:spcAft>
            </a:pPr>
            <a:r>
              <a:rPr lang="fr-FR" sz="2400" b="1" kern="100" dirty="0">
                <a:effectLst/>
                <a:latin typeface="Times New Roman" panose="02020603050405020304" pitchFamily="18" charset="0"/>
                <a:ea typeface="Aptos" panose="020B0004020202020204" pitchFamily="34" charset="0"/>
                <a:cs typeface="Times New Roman" panose="02020603050405020304" pitchFamily="18" charset="0"/>
              </a:rPr>
              <a:t>Informations Générales sur la Circulation Routière</a:t>
            </a:r>
            <a:endParaRPr lang="tr-TR"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En Türkiye, la circulation routière se fait à droite. La voie de gauche ne peut être utilisée que pour dépasser un véhicule.</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Les piétons doivent d'abord regarder à gauche, puis à droite avant de traverser la rue.</a:t>
            </a:r>
            <a:r>
              <a:rPr lang="tr-TR" sz="2000" kern="100">
                <a:effectLst/>
                <a:latin typeface="Times New Roman" panose="02020603050405020304" pitchFamily="18" charset="0"/>
                <a:ea typeface="Aptos" panose="020B0004020202020204" pitchFamily="34" charset="0"/>
                <a:cs typeface="Times New Roman" panose="02020603050405020304" pitchFamily="18" charset="0"/>
              </a:rPr>
              <a:t> </a:t>
            </a:r>
            <a:r>
              <a:rPr lang="fr-FR" sz="2000" kern="100">
                <a:effectLst/>
                <a:latin typeface="Times New Roman" panose="02020603050405020304" pitchFamily="18" charset="0"/>
                <a:ea typeface="Aptos" panose="020B0004020202020204" pitchFamily="34" charset="0"/>
                <a:cs typeface="Times New Roman" panose="02020603050405020304" pitchFamily="18" charset="0"/>
              </a:rPr>
              <a:t>Il </a:t>
            </a: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est obligatoire de porter la ceinture de sécurité pendant le trajet.</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La conduite en état d’ivresse est interdite.</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Il est impératif de respecter les règles énoncées. Dans le cas contraire, des sanctions administratives sont appliquées.</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Resim 3" descr="Işıklı İşaret Cihazı Levhası Nedir Fiyatı Işıklı Trafik İşareti ...">
            <a:extLst>
              <a:ext uri="{FF2B5EF4-FFF2-40B4-BE49-F238E27FC236}">
                <a16:creationId xmlns:a16="http://schemas.microsoft.com/office/drawing/2014/main" id="{1BC096BB-1FDB-183C-354F-3A96A7A759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5777" y="5801265"/>
            <a:ext cx="1809750" cy="1023701"/>
          </a:xfrm>
          <a:prstGeom prst="rect">
            <a:avLst/>
          </a:prstGeom>
          <a:noFill/>
          <a:ln>
            <a:noFill/>
          </a:ln>
        </p:spPr>
      </p:pic>
      <p:pic>
        <p:nvPicPr>
          <p:cNvPr id="5" name="Resim 4" descr="Yüksek Performans Trafik Levhaları - Asya Trafik">
            <a:extLst>
              <a:ext uri="{FF2B5EF4-FFF2-40B4-BE49-F238E27FC236}">
                <a16:creationId xmlns:a16="http://schemas.microsoft.com/office/drawing/2014/main" id="{7D6BF9FB-0909-EF4A-B125-587B47E6A60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6962" y="5745851"/>
            <a:ext cx="1547242" cy="1023702"/>
          </a:xfrm>
          <a:prstGeom prst="rect">
            <a:avLst/>
          </a:prstGeom>
          <a:noFill/>
          <a:ln>
            <a:noFill/>
          </a:ln>
        </p:spPr>
      </p:pic>
    </p:spTree>
    <p:extLst>
      <p:ext uri="{BB962C8B-B14F-4D97-AF65-F5344CB8AC3E}">
        <p14:creationId xmlns:p14="http://schemas.microsoft.com/office/powerpoint/2010/main" val="1076135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0AB368-EC3C-2ED3-29A4-DF3919FDD85C}"/>
              </a:ext>
            </a:extLst>
          </p:cNvPr>
          <p:cNvSpPr>
            <a:spLocks noGrp="1"/>
          </p:cNvSpPr>
          <p:nvPr>
            <p:ph idx="1"/>
          </p:nvPr>
        </p:nvSpPr>
        <p:spPr>
          <a:xfrm>
            <a:off x="838200" y="1416050"/>
            <a:ext cx="10515600" cy="2228851"/>
          </a:xfrm>
        </p:spPr>
        <p:txBody>
          <a:bodyPr>
            <a:normAutofit fontScale="85000" lnSpcReduction="10000"/>
          </a:bodyPr>
          <a:lstStyle/>
          <a:p>
            <a:pPr marL="0" indent="0" algn="ctr">
              <a:buNone/>
            </a:pPr>
            <a:r>
              <a:rPr lang="tr-TR" sz="2600" b="1" kern="100" dirty="0">
                <a:effectLst/>
                <a:latin typeface="Times New Roman" panose="02020603050405020304" pitchFamily="18" charset="0"/>
                <a:ea typeface="Aptos" panose="020B0004020202020204" pitchFamily="34" charset="0"/>
                <a:cs typeface="Times New Roman" panose="02020603050405020304" pitchFamily="18" charset="0"/>
              </a:rPr>
              <a:t>Transport </a:t>
            </a:r>
            <a:r>
              <a:rPr lang="tr-TR" sz="2600" b="1" kern="100" dirty="0" err="1">
                <a:effectLst/>
                <a:latin typeface="Times New Roman" panose="02020603050405020304" pitchFamily="18" charset="0"/>
                <a:ea typeface="Aptos" panose="020B0004020202020204" pitchFamily="34" charset="0"/>
                <a:cs typeface="Times New Roman" panose="02020603050405020304" pitchFamily="18" charset="0"/>
              </a:rPr>
              <a:t>public</a:t>
            </a:r>
            <a:endParaRPr lang="tr-TR" sz="2600" dirty="0"/>
          </a:p>
          <a:p>
            <a:pPr algn="just">
              <a:lnSpc>
                <a:spcPct val="150000"/>
              </a:lnSpc>
            </a:pP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La forme la plus courante de transport public en T</a:t>
            </a:r>
            <a:r>
              <a:rPr lang="tr-TR" sz="2000" kern="100" dirty="0" err="1">
                <a:effectLst/>
                <a:latin typeface="Times New Roman" panose="02020603050405020304" pitchFamily="18" charset="0"/>
                <a:ea typeface="Aptos" panose="020B0004020202020204" pitchFamily="34" charset="0"/>
                <a:cs typeface="Times New Roman" panose="02020603050405020304" pitchFamily="18" charset="0"/>
              </a:rPr>
              <a:t>ürkiye</a:t>
            </a: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 est le transport par bus entre les villes et à l'intérieur des villes. Les transports publics sont moins chers et plus sûrs. Le transport terrestre est très répandu dans les transports publics à Karabük. Les transports terrestres sont assurés par des bus, des trains interurbains, des trains à grande vitesse et des minibus, des bus municipaux et des bus publics privés dans la ville.</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Resim 3" descr="Transport In City Poster ">
            <a:extLst>
              <a:ext uri="{FF2B5EF4-FFF2-40B4-BE49-F238E27FC236}">
                <a16:creationId xmlns:a16="http://schemas.microsoft.com/office/drawing/2014/main" id="{D6587C30-576C-1D5D-607B-0DC4F6D8D136}"/>
              </a:ext>
            </a:extLst>
          </p:cNvPr>
          <p:cNvPicPr>
            <a:picLocks noChangeAspect="1"/>
          </p:cNvPicPr>
          <p:nvPr/>
        </p:nvPicPr>
        <p:blipFill rotWithShape="1">
          <a:blip r:embed="rId2">
            <a:extLst>
              <a:ext uri="{28A0092B-C50C-407E-A947-70E740481C1C}">
                <a14:useLocalDpi xmlns:a14="http://schemas.microsoft.com/office/drawing/2010/main" val="0"/>
              </a:ext>
            </a:extLst>
          </a:blip>
          <a:srcRect t="14015" r="-379"/>
          <a:stretch/>
        </p:blipFill>
        <p:spPr bwMode="auto">
          <a:xfrm>
            <a:off x="9039225" y="247649"/>
            <a:ext cx="2174411" cy="1600201"/>
          </a:xfrm>
          <a:prstGeom prst="rect">
            <a:avLst/>
          </a:prstGeom>
          <a:noFill/>
          <a:ln>
            <a:noFill/>
          </a:ln>
          <a:extLst>
            <a:ext uri="{53640926-AAD7-44D8-BBD7-CCE9431645EC}">
              <a14:shadowObscured xmlns:a14="http://schemas.microsoft.com/office/drawing/2010/main"/>
            </a:ext>
          </a:extLst>
        </p:spPr>
      </p:pic>
      <p:sp>
        <p:nvSpPr>
          <p:cNvPr id="2" name="İçerik Yer Tutucusu 2">
            <a:extLst>
              <a:ext uri="{FF2B5EF4-FFF2-40B4-BE49-F238E27FC236}">
                <a16:creationId xmlns:a16="http://schemas.microsoft.com/office/drawing/2014/main" id="{C809A551-68D1-B550-1A6B-2DE1A5730B31}"/>
              </a:ext>
            </a:extLst>
          </p:cNvPr>
          <p:cNvSpPr txBox="1">
            <a:spLocks/>
          </p:cNvSpPr>
          <p:nvPr/>
        </p:nvSpPr>
        <p:spPr>
          <a:xfrm>
            <a:off x="838200" y="3905250"/>
            <a:ext cx="10375436" cy="249555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Aft>
                <a:spcPts val="800"/>
              </a:spcAft>
              <a:buFont typeface="Arial" panose="020B0604020202020204" pitchFamily="34" charset="0"/>
              <a:buNone/>
            </a:pPr>
            <a:r>
              <a:rPr lang="fr-FR" b="1" kern="100" dirty="0">
                <a:latin typeface="Times New Roman" panose="02020603050405020304" pitchFamily="18" charset="0"/>
                <a:ea typeface="Aptos" panose="020B0004020202020204" pitchFamily="34" charset="0"/>
                <a:cs typeface="Times New Roman" panose="02020603050405020304" pitchFamily="18" charset="0"/>
              </a:rPr>
              <a:t>Certains points à prendre en compte lors d'un voyage</a:t>
            </a:r>
            <a:endParaRPr lang="tr-TR"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fr-FR" sz="2400" kern="100" dirty="0">
                <a:latin typeface="Times New Roman" panose="02020603050405020304" pitchFamily="18" charset="0"/>
                <a:ea typeface="Aptos" panose="020B0004020202020204" pitchFamily="34" charset="0"/>
                <a:cs typeface="Times New Roman" panose="02020603050405020304" pitchFamily="18" charset="0"/>
              </a:rPr>
              <a:t>Ne pas fumer dans les transports publics et ne pas enlever ses chaussures. Les sacs et autres effets personnels doivent être conservés pour des raisons de sécurité. Toute personne doit être munie d'un document d'identité (passeport) lorsqu'elle voyage en</a:t>
            </a:r>
            <a:r>
              <a:rPr lang="tr-TR" sz="2400" kern="100" dirty="0">
                <a:latin typeface="Times New Roman" panose="02020603050405020304" pitchFamily="18" charset="0"/>
                <a:ea typeface="Aptos" panose="020B0004020202020204" pitchFamily="34" charset="0"/>
                <a:cs typeface="Times New Roman" panose="02020603050405020304" pitchFamily="18" charset="0"/>
              </a:rPr>
              <a:t> Türkiye.</a:t>
            </a:r>
            <a:endParaRPr lang="tr-TR" dirty="0"/>
          </a:p>
        </p:txBody>
      </p:sp>
      <p:pic>
        <p:nvPicPr>
          <p:cNvPr id="5" name="Resim 4" descr="trafik işareti, işaret içeren bir resim&#10;&#10;Açıklama otomatik olarak oluşturuldu">
            <a:extLst>
              <a:ext uri="{FF2B5EF4-FFF2-40B4-BE49-F238E27FC236}">
                <a16:creationId xmlns:a16="http://schemas.microsoft.com/office/drawing/2014/main" id="{142AC6EB-233C-CFC7-E748-C3B90ACF66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6430" y="5707062"/>
            <a:ext cx="832485" cy="693738"/>
          </a:xfrm>
          <a:prstGeom prst="rect">
            <a:avLst/>
          </a:prstGeom>
        </p:spPr>
      </p:pic>
    </p:spTree>
    <p:extLst>
      <p:ext uri="{BB962C8B-B14F-4D97-AF65-F5344CB8AC3E}">
        <p14:creationId xmlns:p14="http://schemas.microsoft.com/office/powerpoint/2010/main" val="38965075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A3069D-AD40-8CAB-1623-7858EDF90837}"/>
              </a:ext>
            </a:extLst>
          </p:cNvPr>
          <p:cNvSpPr>
            <a:spLocks noGrp="1"/>
          </p:cNvSpPr>
          <p:nvPr>
            <p:ph type="title"/>
          </p:nvPr>
        </p:nvSpPr>
        <p:spPr>
          <a:xfrm>
            <a:off x="838200" y="365125"/>
            <a:ext cx="10153650" cy="1520825"/>
          </a:xfrm>
        </p:spPr>
        <p:txBody>
          <a:bodyPr>
            <a:normAutofit fontScale="90000"/>
          </a:bodyPr>
          <a:lstStyle/>
          <a:p>
            <a:pPr algn="ctr"/>
            <a:r>
              <a:rPr lang="tr-TR" sz="8000" b="1" kern="100" dirty="0">
                <a:effectLst/>
                <a:latin typeface="Times New Roman" panose="02020603050405020304" pitchFamily="18" charset="0"/>
                <a:ea typeface="Aptos" panose="020B0004020202020204" pitchFamily="34" charset="0"/>
                <a:cs typeface="Times New Roman" panose="02020603050405020304" pitchFamily="18" charset="0"/>
              </a:rPr>
              <a:t>NUMÉROS D'URGENCE</a:t>
            </a:r>
            <a:endParaRPr lang="tr-TR" sz="8000" dirty="0"/>
          </a:p>
        </p:txBody>
      </p:sp>
      <p:pic>
        <p:nvPicPr>
          <p:cNvPr id="4" name="İçerik Yer Tutucusu 3" descr="112 Acil Çağrı Merkezi">
            <a:extLst>
              <a:ext uri="{FF2B5EF4-FFF2-40B4-BE49-F238E27FC236}">
                <a16:creationId xmlns:a16="http://schemas.microsoft.com/office/drawing/2014/main" id="{27A4D3E1-8818-5368-6993-462EE0B9130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43375" y="2052638"/>
            <a:ext cx="3905250" cy="3905250"/>
          </a:xfrm>
          <a:prstGeom prst="rect">
            <a:avLst/>
          </a:prstGeom>
          <a:noFill/>
          <a:ln>
            <a:noFill/>
          </a:ln>
        </p:spPr>
      </p:pic>
    </p:spTree>
    <p:extLst>
      <p:ext uri="{BB962C8B-B14F-4D97-AF65-F5344CB8AC3E}">
        <p14:creationId xmlns:p14="http://schemas.microsoft.com/office/powerpoint/2010/main" val="1743647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758A440-AD95-5670-54E5-34D6F6BBBAA7}"/>
              </a:ext>
            </a:extLst>
          </p:cNvPr>
          <p:cNvSpPr>
            <a:spLocks noGrp="1"/>
          </p:cNvSpPr>
          <p:nvPr>
            <p:ph idx="1"/>
          </p:nvPr>
        </p:nvSpPr>
        <p:spPr>
          <a:xfrm>
            <a:off x="838200" y="988615"/>
            <a:ext cx="10515600" cy="4470353"/>
          </a:xfrm>
        </p:spPr>
        <p:txBody>
          <a:bodyPr>
            <a:noAutofit/>
          </a:bodyPr>
          <a:lstStyle/>
          <a:p>
            <a:pPr algn="just">
              <a:lnSpc>
                <a:spcPct val="150000"/>
              </a:lnSpc>
              <a:spcAft>
                <a:spcPts val="800"/>
              </a:spcAft>
            </a:pP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Vous pouvez appeler le 112 en cas d'urgence (crise cardiaque, essoufflement, noyade, accident, empoisonnement, blessure et chute de hauteur, incendie, etc.) depuis n'importe quel endroit du pays. Les appels à la ligne d'urgence 112 sont gratuits. Les personnes qui appellent les centres d'appels d'urgence sont automatiquement localisées.</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Il existe également un centre de communication pour les étrangers (YİMER) pour les étrangers en T</a:t>
            </a:r>
            <a:r>
              <a:rPr lang="tr-TR" sz="1800" kern="100" dirty="0" err="1">
                <a:effectLst/>
                <a:latin typeface="Times New Roman" panose="02020603050405020304" pitchFamily="18" charset="0"/>
                <a:ea typeface="Aptos" panose="020B0004020202020204" pitchFamily="34" charset="0"/>
                <a:cs typeface="Times New Roman" panose="02020603050405020304" pitchFamily="18" charset="0"/>
              </a:rPr>
              <a:t>ürkiye</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tr-TR"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Vous pouvez contacter le YİMER 157, la direction provinciale de la gestion des migrations ou les forces de l'ordre (police, gendarmerie) pour demander de l'aide dans toutes sortes d'urgences qui menacent la sécurité des biens et des personnes, comme le travail forcé et la prostitution forcée, la traite des êtres humains, les mariages non officiels, le trafic d'organes, le trafic de migrants, la fraude, la falsification, le non-paiement des salaires des travailleurs, le vol, l'extorsion de fonds.</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2" name="İçerik Yer Tutucusu 3" descr="Yabancılar İletişim Merkezi">
            <a:extLst>
              <a:ext uri="{FF2B5EF4-FFF2-40B4-BE49-F238E27FC236}">
                <a16:creationId xmlns:a16="http://schemas.microsoft.com/office/drawing/2014/main" id="{EFC09E10-9B02-C6A8-AEB3-4753E34BE7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867512"/>
            <a:ext cx="2414588" cy="811102"/>
          </a:xfrm>
          <a:prstGeom prst="rect">
            <a:avLst/>
          </a:prstGeom>
          <a:noFill/>
          <a:ln>
            <a:noFill/>
          </a:ln>
        </p:spPr>
      </p:pic>
      <p:pic>
        <p:nvPicPr>
          <p:cNvPr id="4" name="İçerik Yer Tutucusu 3" descr="112 Acil Çağrı Merkezi">
            <a:extLst>
              <a:ext uri="{FF2B5EF4-FFF2-40B4-BE49-F238E27FC236}">
                <a16:creationId xmlns:a16="http://schemas.microsoft.com/office/drawing/2014/main" id="{CEBC5928-E995-8CF5-1CDD-6BC4ADC527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73068" y="5242560"/>
            <a:ext cx="1728788" cy="1505712"/>
          </a:xfrm>
          <a:prstGeom prst="rect">
            <a:avLst/>
          </a:prstGeom>
          <a:noFill/>
          <a:ln>
            <a:noFill/>
          </a:ln>
        </p:spPr>
      </p:pic>
    </p:spTree>
    <p:extLst>
      <p:ext uri="{BB962C8B-B14F-4D97-AF65-F5344CB8AC3E}">
        <p14:creationId xmlns:p14="http://schemas.microsoft.com/office/powerpoint/2010/main" val="19551824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Yabancılar İletişim Merkezi">
            <a:extLst>
              <a:ext uri="{FF2B5EF4-FFF2-40B4-BE49-F238E27FC236}">
                <a16:creationId xmlns:a16="http://schemas.microsoft.com/office/drawing/2014/main" id="{F76143F0-5670-689D-C515-9AA4F0708AE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07230" y="490538"/>
            <a:ext cx="2471738" cy="830300"/>
          </a:xfrm>
          <a:prstGeom prst="rect">
            <a:avLst/>
          </a:prstGeom>
          <a:noFill/>
          <a:ln>
            <a:noFill/>
          </a:ln>
        </p:spPr>
      </p:pic>
      <p:sp>
        <p:nvSpPr>
          <p:cNvPr id="6" name="Metin kutusu 5">
            <a:extLst>
              <a:ext uri="{FF2B5EF4-FFF2-40B4-BE49-F238E27FC236}">
                <a16:creationId xmlns:a16="http://schemas.microsoft.com/office/drawing/2014/main" id="{A75FA338-190E-5529-1120-3A8C3830A378}"/>
              </a:ext>
            </a:extLst>
          </p:cNvPr>
          <p:cNvSpPr txBox="1"/>
          <p:nvPr/>
        </p:nvSpPr>
        <p:spPr>
          <a:xfrm>
            <a:off x="707230" y="1536815"/>
            <a:ext cx="10777539" cy="2920543"/>
          </a:xfrm>
          <a:prstGeom prst="rect">
            <a:avLst/>
          </a:prstGeom>
          <a:noFill/>
        </p:spPr>
        <p:txBody>
          <a:bodyPr wrap="square">
            <a:spAutoFit/>
          </a:bodyPr>
          <a:lstStyle/>
          <a:p>
            <a:pPr marL="342900" indent="-342900" algn="just">
              <a:lnSpc>
                <a:spcPct val="150000"/>
              </a:lnSpc>
              <a:spcAft>
                <a:spcPts val="800"/>
              </a:spcAft>
              <a:buFont typeface="Arial" panose="020B0604020202020204" pitchFamily="34" charset="0"/>
              <a:buChar char="•"/>
            </a:pP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YİMER 157, qui fonctionne comme une ligne d'information du lundi au vendredi entre 08h00 et 18h00, répond également aux questions des étrangers résidant en Turquie dans le cadre de la législation de la Direction Générale de la Gestion des Migrations, notamment en matière de visa, de permis de séjour, de protection internationale et de protection </a:t>
            </a:r>
            <a:r>
              <a:rPr lang="fr-FR" sz="2000" kern="100" dirty="0" err="1">
                <a:effectLst/>
                <a:latin typeface="Times New Roman" panose="02020603050405020304" pitchFamily="18" charset="0"/>
                <a:ea typeface="Aptos" panose="020B0004020202020204" pitchFamily="34" charset="0"/>
                <a:cs typeface="Times New Roman" panose="02020603050405020304" pitchFamily="18" charset="0"/>
              </a:rPr>
              <a:t>temporaire.YİMER</a:t>
            </a: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 propose ses services en cinq langues : turc, anglais, russe, arabe et persan.</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gn="just">
              <a:lnSpc>
                <a:spcPct val="150000"/>
              </a:lnSpc>
              <a:spcAft>
                <a:spcPts val="800"/>
              </a:spcAft>
              <a:buFont typeface="Arial" panose="020B0604020202020204" pitchFamily="34" charset="0"/>
              <a:buChar char="•"/>
            </a:pP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İçerik Yer Tutucusu 2">
            <a:extLst>
              <a:ext uri="{FF2B5EF4-FFF2-40B4-BE49-F238E27FC236}">
                <a16:creationId xmlns:a16="http://schemas.microsoft.com/office/drawing/2014/main" id="{172E336C-1C3F-CA9F-CE78-00B76EBC6A74}"/>
              </a:ext>
            </a:extLst>
          </p:cNvPr>
          <p:cNvSpPr txBox="1">
            <a:spLocks/>
          </p:cNvSpPr>
          <p:nvPr/>
        </p:nvSpPr>
        <p:spPr>
          <a:xfrm>
            <a:off x="707230" y="3428999"/>
            <a:ext cx="10777538" cy="2747963"/>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Aft>
                <a:spcPts val="800"/>
              </a:spcAft>
              <a:buFont typeface="Arial" panose="020B0604020202020204" pitchFamily="34" charset="0"/>
              <a:buNone/>
            </a:pPr>
            <a:endParaRPr lang="tr-TR" sz="2600" b="1" u="sng" kern="100" dirty="0">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ctr">
              <a:lnSpc>
                <a:spcPct val="150000"/>
              </a:lnSpc>
              <a:spcAft>
                <a:spcPts val="800"/>
              </a:spcAft>
              <a:buFont typeface="Arial" panose="020B0604020202020204" pitchFamily="34" charset="0"/>
              <a:buNone/>
            </a:pPr>
            <a:r>
              <a:rPr lang="tr-TR" sz="2600" b="1" u="sng" kern="100" dirty="0">
                <a:effectLst>
                  <a:outerShdw blurRad="38100" dist="38100" dir="2700000" algn="tl">
                    <a:srgbClr val="000000">
                      <a:alpha val="43137"/>
                    </a:srgbClr>
                  </a:outerShdw>
                </a:effectLst>
                <a:latin typeface="Times New Roman" panose="02020603050405020304" pitchFamily="18" charset="0"/>
                <a:ea typeface="Aptos" panose="020B0004020202020204" pitchFamily="34" charset="0"/>
                <a:cs typeface="Times New Roman" panose="02020603050405020304" pitchFamily="18" charset="0"/>
              </a:rPr>
              <a:t>ATTENTION !!!</a:t>
            </a:r>
          </a:p>
          <a:p>
            <a:pPr algn="just">
              <a:lnSpc>
                <a:spcPct val="150000"/>
              </a:lnSpc>
              <a:spcAft>
                <a:spcPts val="800"/>
              </a:spcAft>
            </a:pPr>
            <a:r>
              <a:rPr lang="fr-FR" sz="3200" kern="100" dirty="0">
                <a:latin typeface="Times New Roman" panose="02020603050405020304" pitchFamily="18" charset="0"/>
                <a:ea typeface="Aptos" panose="020B0004020202020204" pitchFamily="34" charset="0"/>
                <a:cs typeface="Times New Roman" panose="02020603050405020304" pitchFamily="18" charset="0"/>
              </a:rPr>
              <a:t>Pour obtenir des informations précises, rapides et fiables, vous pouvez contacter YİMER 157 depuis la Türkiye en composant le 157, et depuis l’étranger au +90 312 157 11 22.De plus, il est possible d’accéder à YİMER 157 via le site web www.yimer.gov.tr, ainsi que par les réseaux sociaux Instagram, Twitter et Facebook, le chat en ligne, la ligne WhatsApp au +90 312 422 04 00, et le canal </a:t>
            </a:r>
            <a:r>
              <a:rPr lang="fr-FR" sz="3200" kern="100" dirty="0" err="1">
                <a:latin typeface="Times New Roman" panose="02020603050405020304" pitchFamily="18" charset="0"/>
                <a:ea typeface="Aptos" panose="020B0004020202020204" pitchFamily="34" charset="0"/>
                <a:cs typeface="Times New Roman" panose="02020603050405020304" pitchFamily="18" charset="0"/>
              </a:rPr>
              <a:t>Telegram</a:t>
            </a:r>
            <a:r>
              <a:rPr lang="fr-FR" sz="3200" kern="100" dirty="0">
                <a:latin typeface="Times New Roman" panose="02020603050405020304" pitchFamily="18" charset="0"/>
                <a:ea typeface="Aptos" panose="020B0004020202020204" pitchFamily="34" charset="0"/>
                <a:cs typeface="Times New Roman" panose="02020603050405020304" pitchFamily="18" charset="0"/>
              </a:rPr>
              <a:t> @Yimer157bot.</a:t>
            </a:r>
            <a:endParaRPr lang="tr-TR" sz="32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179195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8CA2D92-D24E-3650-2645-2B738C9000DA}"/>
              </a:ext>
            </a:extLst>
          </p:cNvPr>
          <p:cNvSpPr>
            <a:spLocks noGrp="1"/>
          </p:cNvSpPr>
          <p:nvPr>
            <p:ph idx="1"/>
          </p:nvPr>
        </p:nvSpPr>
        <p:spPr>
          <a:xfrm>
            <a:off x="838200" y="911225"/>
            <a:ext cx="10515600" cy="4351338"/>
          </a:xfrm>
        </p:spPr>
        <p:txBody>
          <a:bodyPr/>
          <a:lstStyle/>
          <a:p>
            <a:pPr marL="0" indent="0" algn="ctr">
              <a:buNone/>
            </a:pPr>
            <a:r>
              <a:rPr lang="tr-TR" b="1" kern="100" dirty="0">
                <a:effectLst/>
                <a:latin typeface="Times New Roman" panose="02020603050405020304" pitchFamily="18" charset="0"/>
                <a:ea typeface="Aptos" panose="020B0004020202020204" pitchFamily="34" charset="0"/>
                <a:cs typeface="Times New Roman" panose="02020603050405020304" pitchFamily="18" charset="0"/>
              </a:rPr>
              <a:t>FORCES DE SÉCURITÉ</a:t>
            </a:r>
            <a:endParaRPr lang="tr-TR" b="1" kern="100" dirty="0">
              <a:latin typeface="Times New Roman" panose="02020603050405020304" pitchFamily="18" charset="0"/>
              <a:ea typeface="Aptos" panose="020B0004020202020204" pitchFamily="34" charset="0"/>
              <a:cs typeface="Times New Roman" panose="02020603050405020304" pitchFamily="18" charset="0"/>
            </a:endParaRPr>
          </a:p>
          <a:p>
            <a:pPr marL="0" indent="0" algn="ctr">
              <a:buNone/>
            </a:pPr>
            <a:endParaRPr lang="tr-TR"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tr-TR" dirty="0"/>
          </a:p>
        </p:txBody>
      </p:sp>
      <p:pic>
        <p:nvPicPr>
          <p:cNvPr id="4" name="Resim 3" descr="Police people in office and outside flat color icons set">
            <a:extLst>
              <a:ext uri="{FF2B5EF4-FFF2-40B4-BE49-F238E27FC236}">
                <a16:creationId xmlns:a16="http://schemas.microsoft.com/office/drawing/2014/main" id="{D97AFBF7-2EAA-8040-1396-22DF5D5BE4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7217" y="4540434"/>
            <a:ext cx="2317566" cy="2317566"/>
          </a:xfrm>
          <a:prstGeom prst="rect">
            <a:avLst/>
          </a:prstGeom>
          <a:noFill/>
          <a:ln>
            <a:noFill/>
          </a:ln>
        </p:spPr>
      </p:pic>
      <p:sp>
        <p:nvSpPr>
          <p:cNvPr id="6" name="Metin kutusu 5">
            <a:extLst>
              <a:ext uri="{FF2B5EF4-FFF2-40B4-BE49-F238E27FC236}">
                <a16:creationId xmlns:a16="http://schemas.microsoft.com/office/drawing/2014/main" id="{FD5E9054-C35A-3E99-C323-70AF9E60CDDD}"/>
              </a:ext>
            </a:extLst>
          </p:cNvPr>
          <p:cNvSpPr txBox="1"/>
          <p:nvPr/>
        </p:nvSpPr>
        <p:spPr>
          <a:xfrm>
            <a:off x="923925" y="1446823"/>
            <a:ext cx="10429875" cy="1015663"/>
          </a:xfrm>
          <a:prstGeom prst="rect">
            <a:avLst/>
          </a:prstGeom>
          <a:noFill/>
        </p:spPr>
        <p:txBody>
          <a:bodyPr wrap="square">
            <a:spAutoFit/>
          </a:bodyPr>
          <a:lstStyle/>
          <a:p>
            <a:pPr marL="342900" indent="-342900" algn="just">
              <a:spcAft>
                <a:spcPts val="800"/>
              </a:spcAft>
              <a:buFont typeface="Arial" panose="020B0604020202020204" pitchFamily="34" charset="0"/>
              <a:buChar char="•"/>
            </a:pP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Une personne victime ou témoin d’un crime, ou se trouvant dans une situation dangereuse, ou ayant constaté une telle situation, doit se rendre au poste de police le plus proche ou appeler le 112.Elle peut demander de l’aide en contactant le Centre d’appels d’urgence.</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İçerik Yer Tutucusu 7">
            <a:extLst>
              <a:ext uri="{FF2B5EF4-FFF2-40B4-BE49-F238E27FC236}">
                <a16:creationId xmlns:a16="http://schemas.microsoft.com/office/drawing/2014/main" id="{75376793-CDB5-E100-7ED2-2B0445E69B69}"/>
              </a:ext>
            </a:extLst>
          </p:cNvPr>
          <p:cNvSpPr txBox="1">
            <a:spLocks/>
          </p:cNvSpPr>
          <p:nvPr/>
        </p:nvSpPr>
        <p:spPr>
          <a:xfrm>
            <a:off x="923925" y="2753124"/>
            <a:ext cx="10515600" cy="1971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4000" indent="-324000" algn="just">
              <a:lnSpc>
                <a:spcPct val="110000"/>
              </a:lnSpc>
              <a:spcBef>
                <a:spcPts val="0"/>
              </a:spcBef>
              <a:spcAft>
                <a:spcPts val="800"/>
              </a:spcAft>
            </a:pPr>
            <a:r>
              <a:rPr lang="fr-FR" sz="2000" dirty="0">
                <a:latin typeface="Times New Roman" panose="02020603050405020304" pitchFamily="18" charset="0"/>
                <a:cs typeface="Times New Roman" panose="02020603050405020304" pitchFamily="18" charset="0"/>
              </a:rPr>
              <a:t>L'Organisation de la Gendarmerie est l’une des forces de l’ordre habilitées à utiliser des armes afin d’assurer la sécurité et le maintien de l’ordre public.</a:t>
            </a:r>
            <a:endParaRPr lang="tr-TR" sz="2000" dirty="0">
              <a:latin typeface="Times New Roman" panose="02020603050405020304" pitchFamily="18" charset="0"/>
              <a:cs typeface="Times New Roman" panose="02020603050405020304" pitchFamily="18" charset="0"/>
            </a:endParaRPr>
          </a:p>
          <a:p>
            <a:pPr marL="324000" indent="-324000" algn="just">
              <a:lnSpc>
                <a:spcPct val="110000"/>
              </a:lnSpc>
              <a:spcBef>
                <a:spcPts val="0"/>
              </a:spcBef>
              <a:spcAft>
                <a:spcPts val="800"/>
              </a:spcAft>
            </a:pPr>
            <a:r>
              <a:rPr lang="fr-FR" sz="2000" dirty="0">
                <a:latin typeface="Times New Roman" panose="02020603050405020304" pitchFamily="18" charset="0"/>
                <a:cs typeface="Times New Roman" panose="02020603050405020304" pitchFamily="18" charset="0"/>
              </a:rPr>
              <a:t>Dans les limites administratives des provinces et des districts, la police est responsable et habilitée à </a:t>
            </a:r>
            <a:r>
              <a:rPr lang="fr-FR" sz="2000" dirty="0" err="1">
                <a:latin typeface="Times New Roman" panose="02020603050405020304" pitchFamily="18" charset="0"/>
                <a:cs typeface="Times New Roman" panose="02020603050405020304" pitchFamily="18" charset="0"/>
              </a:rPr>
              <a:t>intervenir.Cependant</a:t>
            </a:r>
            <a:r>
              <a:rPr lang="fr-FR" sz="2000" dirty="0">
                <a:latin typeface="Times New Roman" panose="02020603050405020304" pitchFamily="18" charset="0"/>
                <a:cs typeface="Times New Roman" panose="02020603050405020304" pitchFamily="18" charset="0"/>
              </a:rPr>
              <a:t>, certains petits districts ne disposent pas d’une organisation policière. Dans ces zones, la gendarmerie est responsable et détient l’autorité.</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5356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E4D73D8-36FD-A7B7-9C37-EA68D29F5BFC}"/>
              </a:ext>
            </a:extLst>
          </p:cNvPr>
          <p:cNvSpPr>
            <a:spLocks noGrp="1"/>
          </p:cNvSpPr>
          <p:nvPr>
            <p:ph type="title"/>
          </p:nvPr>
        </p:nvSpPr>
        <p:spPr/>
        <p:txBody>
          <a:bodyPr>
            <a:normAutofit/>
          </a:bodyPr>
          <a:lstStyle/>
          <a:p>
            <a:pPr algn="ctr"/>
            <a:r>
              <a:rPr lang="tr-TR" sz="6000" b="1" kern="100" dirty="0">
                <a:effectLst/>
                <a:latin typeface="Times New Roman" panose="02020603050405020304" pitchFamily="18" charset="0"/>
                <a:ea typeface="Aptos" panose="020B0004020202020204" pitchFamily="34" charset="0"/>
                <a:cs typeface="Times New Roman" panose="02020603050405020304" pitchFamily="18" charset="0"/>
              </a:rPr>
              <a:t>SERVICES RELIGIEUX</a:t>
            </a:r>
            <a:endParaRPr lang="tr-TR" sz="13800" dirty="0"/>
          </a:p>
        </p:txBody>
      </p:sp>
      <p:sp>
        <p:nvSpPr>
          <p:cNvPr id="3" name="İçerik Yer Tutucusu 2">
            <a:extLst>
              <a:ext uri="{FF2B5EF4-FFF2-40B4-BE49-F238E27FC236}">
                <a16:creationId xmlns:a16="http://schemas.microsoft.com/office/drawing/2014/main" id="{2C64D298-02C9-4432-C934-E60B0DB0FA1F}"/>
              </a:ext>
            </a:extLst>
          </p:cNvPr>
          <p:cNvSpPr>
            <a:spLocks noGrp="1"/>
          </p:cNvSpPr>
          <p:nvPr>
            <p:ph idx="1"/>
          </p:nvPr>
        </p:nvSpPr>
        <p:spPr/>
        <p:txBody>
          <a:bodyPr>
            <a:normAutofit/>
          </a:bodyPr>
          <a:lstStyle/>
          <a:p>
            <a:pPr marL="0" indent="0" algn="just">
              <a:lnSpc>
                <a:spcPct val="150000"/>
              </a:lnSpc>
              <a:spcAft>
                <a:spcPts val="800"/>
              </a:spcAft>
              <a:buNone/>
            </a:pPr>
            <a:r>
              <a:rPr lang="tr-TR" sz="2200" b="1" kern="100" dirty="0" err="1">
                <a:effectLst/>
                <a:latin typeface="Times New Roman" panose="02020603050405020304" pitchFamily="18" charset="0"/>
                <a:ea typeface="Aptos" panose="020B0004020202020204" pitchFamily="34" charset="0"/>
                <a:cs typeface="Times New Roman" panose="02020603050405020304" pitchFamily="18" charset="0"/>
              </a:rPr>
              <a:t>Lieux</a:t>
            </a:r>
            <a:r>
              <a:rPr lang="tr-TR" sz="2200" b="1" kern="100" dirty="0">
                <a:effectLst/>
                <a:latin typeface="Times New Roman" panose="02020603050405020304" pitchFamily="18" charset="0"/>
                <a:ea typeface="Aptos" panose="020B0004020202020204" pitchFamily="34" charset="0"/>
                <a:cs typeface="Times New Roman" panose="02020603050405020304" pitchFamily="18" charset="0"/>
              </a:rPr>
              <a:t> de </a:t>
            </a:r>
            <a:r>
              <a:rPr lang="tr-TR" sz="2200" b="1" kern="100" dirty="0" err="1">
                <a:effectLst/>
                <a:latin typeface="Times New Roman" panose="02020603050405020304" pitchFamily="18" charset="0"/>
                <a:ea typeface="Aptos" panose="020B0004020202020204" pitchFamily="34" charset="0"/>
                <a:cs typeface="Times New Roman" panose="02020603050405020304" pitchFamily="18" charset="0"/>
              </a:rPr>
              <a:t>culte</a:t>
            </a:r>
            <a:endParaRPr lang="tr-TR"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fr-FR" sz="2200" kern="100" dirty="0">
                <a:effectLst/>
                <a:latin typeface="Times New Roman" panose="02020603050405020304" pitchFamily="18" charset="0"/>
                <a:ea typeface="Aptos" panose="020B0004020202020204" pitchFamily="34" charset="0"/>
                <a:cs typeface="Times New Roman" panose="02020603050405020304" pitchFamily="18" charset="0"/>
              </a:rPr>
              <a:t>Les bâtiments spécialement dédiés au culte sont appelés « temple ».Chacun souhaite pratiquer son culte conformément à ses </a:t>
            </a:r>
            <a:r>
              <a:rPr lang="fr-FR" sz="2200" kern="100" dirty="0" err="1">
                <a:effectLst/>
                <a:latin typeface="Times New Roman" panose="02020603050405020304" pitchFamily="18" charset="0"/>
                <a:ea typeface="Aptos" panose="020B0004020202020204" pitchFamily="34" charset="0"/>
                <a:cs typeface="Times New Roman" panose="02020603050405020304" pitchFamily="18" charset="0"/>
              </a:rPr>
              <a:t>croyances.La</a:t>
            </a:r>
            <a:r>
              <a:rPr lang="fr-FR" sz="2200" kern="100" dirty="0">
                <a:effectLst/>
                <a:latin typeface="Times New Roman" panose="02020603050405020304" pitchFamily="18" charset="0"/>
                <a:ea typeface="Aptos" panose="020B0004020202020204" pitchFamily="34" charset="0"/>
                <a:cs typeface="Times New Roman" panose="02020603050405020304" pitchFamily="18" charset="0"/>
              </a:rPr>
              <a:t> Türkiye offre à tous diverses possibilités pour satisfaire ce </a:t>
            </a:r>
            <a:r>
              <a:rPr lang="fr-FR" sz="2200" kern="100" dirty="0" err="1">
                <a:effectLst/>
                <a:latin typeface="Times New Roman" panose="02020603050405020304" pitchFamily="18" charset="0"/>
                <a:ea typeface="Aptos" panose="020B0004020202020204" pitchFamily="34" charset="0"/>
                <a:cs typeface="Times New Roman" panose="02020603050405020304" pitchFamily="18" charset="0"/>
              </a:rPr>
              <a:t>besoin.Les</a:t>
            </a:r>
            <a:r>
              <a:rPr lang="fr-FR" sz="2200" kern="100" dirty="0">
                <a:effectLst/>
                <a:latin typeface="Times New Roman" panose="02020603050405020304" pitchFamily="18" charset="0"/>
                <a:ea typeface="Aptos" panose="020B0004020202020204" pitchFamily="34" charset="0"/>
                <a:cs typeface="Times New Roman" panose="02020603050405020304" pitchFamily="18" charset="0"/>
              </a:rPr>
              <a:t> musulmans pratiquent leur culte dans les mosquées et les </a:t>
            </a:r>
            <a:r>
              <a:rPr lang="fr-FR" sz="2200" kern="100" dirty="0" err="1">
                <a:effectLst/>
                <a:latin typeface="Times New Roman" panose="02020603050405020304" pitchFamily="18" charset="0"/>
                <a:ea typeface="Aptos" panose="020B0004020202020204" pitchFamily="34" charset="0"/>
                <a:cs typeface="Times New Roman" panose="02020603050405020304" pitchFamily="18" charset="0"/>
              </a:rPr>
              <a:t>masjids</a:t>
            </a:r>
            <a:r>
              <a:rPr lang="fr-FR" sz="2200" kern="100" dirty="0">
                <a:effectLst/>
                <a:latin typeface="Times New Roman" panose="02020603050405020304" pitchFamily="18" charset="0"/>
                <a:ea typeface="Aptos" panose="020B0004020202020204" pitchFamily="34" charset="0"/>
                <a:cs typeface="Times New Roman" panose="02020603050405020304" pitchFamily="18" charset="0"/>
              </a:rPr>
              <a:t>, les chrétiens dans les églises ou chapelles, et les juifs dans les </a:t>
            </a:r>
            <a:r>
              <a:rPr lang="fr-FR" sz="2200" kern="100" dirty="0" err="1">
                <a:effectLst/>
                <a:latin typeface="Times New Roman" panose="02020603050405020304" pitchFamily="18" charset="0"/>
                <a:ea typeface="Aptos" panose="020B0004020202020204" pitchFamily="34" charset="0"/>
                <a:cs typeface="Times New Roman" panose="02020603050405020304" pitchFamily="18" charset="0"/>
              </a:rPr>
              <a:t>synagogues.Les</a:t>
            </a:r>
            <a:r>
              <a:rPr lang="fr-FR" sz="2200" kern="100" dirty="0">
                <a:effectLst/>
                <a:latin typeface="Times New Roman" panose="02020603050405020304" pitchFamily="18" charset="0"/>
                <a:ea typeface="Aptos" panose="020B0004020202020204" pitchFamily="34" charset="0"/>
                <a:cs typeface="Times New Roman" panose="02020603050405020304" pitchFamily="18" charset="0"/>
              </a:rPr>
              <a:t> services religieux pour les musulmans en Türkiye sont assurés par la Direction des Affaires Religieuses ainsi que par ses bureaux de muftis provinciaux et </a:t>
            </a:r>
            <a:r>
              <a:rPr lang="fr-FR" sz="2200" kern="100" dirty="0" err="1">
                <a:effectLst/>
                <a:latin typeface="Times New Roman" panose="02020603050405020304" pitchFamily="18" charset="0"/>
                <a:ea typeface="Aptos" panose="020B0004020202020204" pitchFamily="34" charset="0"/>
                <a:cs typeface="Times New Roman" panose="02020603050405020304" pitchFamily="18" charset="0"/>
              </a:rPr>
              <a:t>districtuels</a:t>
            </a:r>
            <a:r>
              <a:rPr lang="fr-FR" sz="22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tr-TR"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66121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843DEFB-85BC-BCD8-27F5-C0C277693492}"/>
              </a:ext>
            </a:extLst>
          </p:cNvPr>
          <p:cNvSpPr>
            <a:spLocks noGrp="1"/>
          </p:cNvSpPr>
          <p:nvPr>
            <p:ph idx="1"/>
          </p:nvPr>
        </p:nvSpPr>
        <p:spPr>
          <a:xfrm>
            <a:off x="838200" y="1253331"/>
            <a:ext cx="10515600" cy="4351338"/>
          </a:xfrm>
        </p:spPr>
        <p:txBody>
          <a:bodyPr>
            <a:normAutofit/>
          </a:bodyPr>
          <a:lstStyle/>
          <a:p>
            <a:pPr marL="0" indent="0">
              <a:buNone/>
            </a:pPr>
            <a:r>
              <a:rPr lang="tr-TR" sz="2000" b="1" dirty="0">
                <a:latin typeface="Times New Roman" panose="02020603050405020304" pitchFamily="18" charset="0"/>
                <a:cs typeface="Times New Roman" panose="02020603050405020304" pitchFamily="18" charset="0"/>
              </a:rPr>
              <a:t>Services </a:t>
            </a:r>
            <a:r>
              <a:rPr lang="tr-TR" sz="2000" b="1" dirty="0" err="1">
                <a:latin typeface="Times New Roman" panose="02020603050405020304" pitchFamily="18" charset="0"/>
                <a:cs typeface="Times New Roman" panose="02020603050405020304" pitchFamily="18" charset="0"/>
              </a:rPr>
              <a:t>funéraires</a:t>
            </a:r>
            <a:endParaRPr lang="tr-TR" sz="2000" dirty="0">
              <a:latin typeface="Times New Roman" panose="02020603050405020304" pitchFamily="18" charset="0"/>
              <a:cs typeface="Times New Roman" panose="02020603050405020304" pitchFamily="18" charset="0"/>
            </a:endParaRPr>
          </a:p>
          <a:p>
            <a:pPr marL="0" indent="0" algn="just">
              <a:lnSpc>
                <a:spcPct val="150000"/>
              </a:lnSpc>
              <a:spcAft>
                <a:spcPts val="800"/>
              </a:spcAft>
              <a:buNone/>
            </a:pP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Les services funéraires constituent une part importante des services religieux. Lorsqu’une personne décède, certaines procédures légales doivent être effectuées. Ces procédures sont les suivantes : obtention du permis de décès et d’inhumation, préparation du corps pour l’inhumation, transport du corps, enterrement, déclaration du décès au bureau d’état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civil.En</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Türkiye, la municipalité est responsable de ces démarches funéraires. Par conséquent, les procédures funéraires sont réalisées en s’adressant à la municipalité du lieu du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décès.Les</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municipalités assurent les services funéraires 24 heures sur 24, 365 jours par </a:t>
            </a:r>
            <a:r>
              <a:rPr lang="fr-FR" sz="1800" kern="100" dirty="0" err="1">
                <a:effectLst/>
                <a:latin typeface="Times New Roman" panose="02020603050405020304" pitchFamily="18" charset="0"/>
                <a:ea typeface="Aptos" panose="020B0004020202020204" pitchFamily="34" charset="0"/>
                <a:cs typeface="Times New Roman" panose="02020603050405020304" pitchFamily="18" charset="0"/>
              </a:rPr>
              <a:t>an.En</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cas de décès de ressortissants étrangers en Türkiye, les mêmes procédures que pour les ressortissants turcs sont appliquées.</a:t>
            </a:r>
            <a:endParaRPr lang="tr-TR" dirty="0"/>
          </a:p>
        </p:txBody>
      </p:sp>
    </p:spTree>
    <p:extLst>
      <p:ext uri="{BB962C8B-B14F-4D97-AF65-F5344CB8AC3E}">
        <p14:creationId xmlns:p14="http://schemas.microsoft.com/office/powerpoint/2010/main" val="32553979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400725B-6BCD-4E8C-5A73-64ECFE6AECF1}"/>
              </a:ext>
            </a:extLst>
          </p:cNvPr>
          <p:cNvSpPr>
            <a:spLocks noGrp="1"/>
          </p:cNvSpPr>
          <p:nvPr>
            <p:ph type="title"/>
          </p:nvPr>
        </p:nvSpPr>
        <p:spPr>
          <a:xfrm>
            <a:off x="640080" y="325369"/>
            <a:ext cx="5132070" cy="1956841"/>
          </a:xfrm>
        </p:spPr>
        <p:txBody>
          <a:bodyPr anchor="b">
            <a:normAutofit/>
          </a:bodyPr>
          <a:lstStyle/>
          <a:p>
            <a:pPr algn="ctr"/>
            <a:r>
              <a:rPr lang="tr-TR" sz="4200" b="1" dirty="0">
                <a:effectLst/>
                <a:latin typeface="Times New Roman" panose="02020603050405020304" pitchFamily="18" charset="0"/>
                <a:ea typeface="Aptos" panose="020B0004020202020204" pitchFamily="34" charset="0"/>
              </a:rPr>
              <a:t>INSTALLATIONS SOCIALES ET SPORTIVES</a:t>
            </a:r>
            <a:endParaRPr lang="tr-TR" sz="4200"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çerik Yer Tutucusu 2">
            <a:extLst>
              <a:ext uri="{FF2B5EF4-FFF2-40B4-BE49-F238E27FC236}">
                <a16:creationId xmlns:a16="http://schemas.microsoft.com/office/drawing/2014/main" id="{7753FDCA-3295-B3BA-0507-3802B3A5E179}"/>
              </a:ext>
            </a:extLst>
          </p:cNvPr>
          <p:cNvSpPr>
            <a:spLocks noGrp="1"/>
          </p:cNvSpPr>
          <p:nvPr>
            <p:ph idx="1"/>
          </p:nvPr>
        </p:nvSpPr>
        <p:spPr>
          <a:xfrm>
            <a:off x="640080" y="2872899"/>
            <a:ext cx="4243589" cy="3320668"/>
          </a:xfrm>
        </p:spPr>
        <p:txBody>
          <a:bodyPr>
            <a:normAutofit/>
          </a:bodyPr>
          <a:lstStyle/>
          <a:p>
            <a:r>
              <a:rPr lang="fr-FR" sz="2400" dirty="0">
                <a:latin typeface="Times New Roman" panose="02020603050405020304" pitchFamily="18" charset="0"/>
                <a:cs typeface="Times New Roman" panose="02020603050405020304" pitchFamily="18" charset="0"/>
              </a:rPr>
              <a:t>Karabük vous offre également une alternative pour passer votre temps libre et socialiser.</a:t>
            </a:r>
          </a:p>
          <a:p>
            <a:pPr algn="just"/>
            <a:r>
              <a:rPr lang="fr-FR" sz="2200" kern="100" dirty="0">
                <a:effectLst/>
                <a:latin typeface="Times New Roman" panose="02020603050405020304" pitchFamily="18" charset="0"/>
                <a:ea typeface="Aptos" panose="020B0004020202020204" pitchFamily="34" charset="0"/>
                <a:cs typeface="Times New Roman" panose="02020603050405020304" pitchFamily="18" charset="0"/>
              </a:rPr>
              <a:t>La Türkiye est un pays unique, riche de nombreux musées et salles d'exposition répartis dans ses 81 provinces. Karabük compte également de nombreux musées.</a:t>
            </a:r>
            <a:endParaRPr lang="tr-TR" sz="2200" dirty="0"/>
          </a:p>
        </p:txBody>
      </p:sp>
      <p:pic>
        <p:nvPicPr>
          <p:cNvPr id="4" name="Resim 3" descr="Karabük Gezilecek Yerler">
            <a:extLst>
              <a:ext uri="{FF2B5EF4-FFF2-40B4-BE49-F238E27FC236}">
                <a16:creationId xmlns:a16="http://schemas.microsoft.com/office/drawing/2014/main" id="{9C1911F5-C4C8-195F-689D-1A2F43269A78}"/>
              </a:ext>
            </a:extLst>
          </p:cNvPr>
          <p:cNvPicPr>
            <a:picLocks noChangeAspect="1"/>
          </p:cNvPicPr>
          <p:nvPr/>
        </p:nvPicPr>
        <p:blipFill>
          <a:blip r:embed="rId2" cstate="print">
            <a:extLst>
              <a:ext uri="{28A0092B-C50C-407E-A947-70E740481C1C}">
                <a14:useLocalDpi xmlns:a14="http://schemas.microsoft.com/office/drawing/2010/main" val="0"/>
              </a:ext>
            </a:extLst>
          </a:blip>
          <a:srcRect l="19599" r="1771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p:spPr>
      </p:pic>
    </p:spTree>
    <p:extLst>
      <p:ext uri="{BB962C8B-B14F-4D97-AF65-F5344CB8AC3E}">
        <p14:creationId xmlns:p14="http://schemas.microsoft.com/office/powerpoint/2010/main" val="2494817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CC75CC9E-8A8A-6DF0-FF62-3C77F78EED9A}"/>
              </a:ext>
            </a:extLst>
          </p:cNvPr>
          <p:cNvSpPr>
            <a:spLocks noGrp="1"/>
          </p:cNvSpPr>
          <p:nvPr>
            <p:ph idx="1"/>
          </p:nvPr>
        </p:nvSpPr>
        <p:spPr>
          <a:xfrm>
            <a:off x="838199" y="1825625"/>
            <a:ext cx="6372225" cy="2660650"/>
          </a:xfrm>
        </p:spPr>
        <p:txBody>
          <a:bodyPr>
            <a:normAutofit fontScale="85000" lnSpcReduction="10000"/>
          </a:bodyPr>
          <a:lstStyle/>
          <a:p>
            <a:pPr algn="just">
              <a:lnSpc>
                <a:spcPct val="150000"/>
              </a:lnSpc>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Vous pouvez visiter des musées tels que le Musée d’Histoire de la Ville, la Maison-Musée du Gouverneur de District, le Musée du Café, ainsi que le Musée du Loukoum et du Safran à </a:t>
            </a:r>
            <a:r>
              <a:rPr lang="fr-FR" sz="2400" kern="100" dirty="0" err="1">
                <a:effectLst/>
                <a:latin typeface="Times New Roman" panose="02020603050405020304" pitchFamily="18" charset="0"/>
                <a:ea typeface="Aptos" panose="020B0004020202020204" pitchFamily="34" charset="0"/>
                <a:cs typeface="Times New Roman" panose="02020603050405020304" pitchFamily="18" charset="0"/>
              </a:rPr>
              <a:t>Karabük.Dans</a:t>
            </a: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 ce contexte, Karabük accueille de nombreux touristes locaux et étrangers.</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Resim 3" descr="Safranbolu'nun 3 bin yıllık 'soyut ve somut' mirası Kent Tarihi Müzesi'nde  yaşatılıyor">
            <a:extLst>
              <a:ext uri="{FF2B5EF4-FFF2-40B4-BE49-F238E27FC236}">
                <a16:creationId xmlns:a16="http://schemas.microsoft.com/office/drawing/2014/main" id="{347F023B-B488-9DD1-BCA8-9E8EAB9AAD01}"/>
              </a:ext>
            </a:extLst>
          </p:cNvPr>
          <p:cNvPicPr>
            <a:picLocks noChangeAspect="1"/>
          </p:cNvPicPr>
          <p:nvPr/>
        </p:nvPicPr>
        <p:blipFill>
          <a:blip r:embed="rId2">
            <a:extLst>
              <a:ext uri="{28A0092B-C50C-407E-A947-70E740481C1C}">
                <a14:useLocalDpi xmlns:a14="http://schemas.microsoft.com/office/drawing/2010/main" val="0"/>
              </a:ext>
            </a:extLst>
          </a:blip>
          <a:srcRect l="19237" r="1753"/>
          <a:stretch/>
        </p:blipFill>
        <p:spPr bwMode="auto">
          <a:xfrm>
            <a:off x="7772032" y="1929730"/>
            <a:ext cx="3581769" cy="2452440"/>
          </a:xfrm>
          <a:prstGeom prst="rect">
            <a:avLst/>
          </a:prstGeom>
          <a:noFill/>
        </p:spPr>
      </p:pic>
    </p:spTree>
    <p:extLst>
      <p:ext uri="{BB962C8B-B14F-4D97-AF65-F5344CB8AC3E}">
        <p14:creationId xmlns:p14="http://schemas.microsoft.com/office/powerpoint/2010/main" val="257227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C7D7C0E-5100-AE88-7710-D381E4C60678}"/>
              </a:ext>
            </a:extLst>
          </p:cNvPr>
          <p:cNvSpPr>
            <a:spLocks noGrp="1"/>
          </p:cNvSpPr>
          <p:nvPr>
            <p:ph idx="1"/>
          </p:nvPr>
        </p:nvSpPr>
        <p:spPr>
          <a:xfrm>
            <a:off x="838200" y="1253330"/>
            <a:ext cx="10452652" cy="4670391"/>
          </a:xfrm>
        </p:spPr>
        <p:txBody>
          <a:bodyPr>
            <a:noAutofit/>
          </a:bodyPr>
          <a:lstStyle/>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 -Maintenir la propreté des lieux publics et de l'endroit où il vit, ne pas déranger les autres,</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Utiliser les biens publics avec précaution et ne pas les endommager,</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Éviter toute forme de violence,</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Se méfier de ceux qui tentent de l'escroquer en lui promettant de l'aider et de faciliter ses démarches, même s'il s'agit d'un citoyen de son pays,</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Ne pas payer d'honoraires à d'autres personnes que le propriétaire et l'agent immobilier dans les contrats de location,</a:t>
            </a:r>
            <a:endParaRPr lang="tr-TR" sz="3200" dirty="0">
              <a:latin typeface="Times New Roman" panose="02020603050405020304" pitchFamily="18" charset="0"/>
              <a:cs typeface="Times New Roman" panose="02020603050405020304" pitchFamily="18" charset="0"/>
            </a:endParaRPr>
          </a:p>
        </p:txBody>
      </p:sp>
      <p:pic>
        <p:nvPicPr>
          <p:cNvPr id="2" name="Resim 1" descr="yeşil, tasarım içeren bir resim&#10;&#10;Açıklama otomatik olarak oluşturuldu">
            <a:extLst>
              <a:ext uri="{FF2B5EF4-FFF2-40B4-BE49-F238E27FC236}">
                <a16:creationId xmlns:a16="http://schemas.microsoft.com/office/drawing/2014/main" id="{E9AF11F3-B167-6102-B852-EB1D87934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3462" y="4991033"/>
            <a:ext cx="1865376" cy="1865376"/>
          </a:xfrm>
          <a:prstGeom prst="rect">
            <a:avLst/>
          </a:prstGeom>
        </p:spPr>
      </p:pic>
    </p:spTree>
    <p:extLst>
      <p:ext uri="{BB962C8B-B14F-4D97-AF65-F5344CB8AC3E}">
        <p14:creationId xmlns:p14="http://schemas.microsoft.com/office/powerpoint/2010/main" val="1003648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27C61E6-DA49-A91B-DC31-9214111FF93B}"/>
              </a:ext>
            </a:extLst>
          </p:cNvPr>
          <p:cNvSpPr>
            <a:spLocks noGrp="1"/>
          </p:cNvSpPr>
          <p:nvPr>
            <p:ph idx="1"/>
          </p:nvPr>
        </p:nvSpPr>
        <p:spPr>
          <a:xfrm>
            <a:off x="838200" y="882650"/>
            <a:ext cx="10515600" cy="4351338"/>
          </a:xfrm>
        </p:spPr>
        <p:txBody>
          <a:bodyPr>
            <a:normAutofit/>
          </a:bodyPr>
          <a:lstStyle/>
          <a:p>
            <a:pPr marL="0" indent="0" algn="just">
              <a:lnSpc>
                <a:spcPct val="150000"/>
              </a:lnSpc>
              <a:spcAft>
                <a:spcPts val="800"/>
              </a:spcAft>
              <a:buNone/>
            </a:pPr>
            <a:r>
              <a:rPr lang="tr-TR" sz="2400" b="1" dirty="0" err="1">
                <a:latin typeface="Times New Roman" panose="02020603050405020304" pitchFamily="18" charset="0"/>
                <a:cs typeface="Times New Roman" panose="02020603050405020304" pitchFamily="18" charset="0"/>
              </a:rPr>
              <a:t>Cinéma</a:t>
            </a:r>
            <a:endParaRPr lang="tr-TR"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Dans le cadre de son rôle dans le secteur cinématographique, Karabük accueille également des manifestations liées au </a:t>
            </a:r>
            <a:r>
              <a:rPr lang="fr-FR" sz="2000" kern="100" dirty="0" err="1">
                <a:effectLst/>
                <a:latin typeface="Times New Roman" panose="02020603050405020304" pitchFamily="18" charset="0"/>
                <a:ea typeface="Aptos" panose="020B0004020202020204" pitchFamily="34" charset="0"/>
                <a:cs typeface="Times New Roman" panose="02020603050405020304" pitchFamily="18" charset="0"/>
              </a:rPr>
              <a:t>cinéma.La</a:t>
            </a: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 plus renommée d’entre elles est le Festival du Film du Safran d’Or, organisé chaque année.</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En plus des festivals de cinéma, les cinémas situés dans les centres commerciaux du centre de Karabük et de </a:t>
            </a:r>
            <a:r>
              <a:rPr lang="fr-FR" sz="2000" kern="100" dirty="0" err="1">
                <a:effectLst/>
                <a:latin typeface="Times New Roman" panose="02020603050405020304" pitchFamily="18" charset="0"/>
                <a:ea typeface="Aptos" panose="020B0004020202020204" pitchFamily="34" charset="0"/>
                <a:cs typeface="Times New Roman" panose="02020603050405020304" pitchFamily="18" charset="0"/>
              </a:rPr>
              <a:t>Safranbolu</a:t>
            </a: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 facilitent l’accès aux films.</a:t>
            </a:r>
            <a:endParaRPr lang="tr-TR" dirty="0"/>
          </a:p>
        </p:txBody>
      </p:sp>
      <p:pic>
        <p:nvPicPr>
          <p:cNvPr id="4" name="Resim 3" descr="Uluslararası Altın Safran Belgesel Film Festivali 2025.">
            <a:extLst>
              <a:ext uri="{FF2B5EF4-FFF2-40B4-BE49-F238E27FC236}">
                <a16:creationId xmlns:a16="http://schemas.microsoft.com/office/drawing/2014/main" id="{BEAE2588-CD3E-6495-A630-C073FD8499B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4584" y="3977005"/>
            <a:ext cx="3567903" cy="1998345"/>
          </a:xfrm>
          <a:prstGeom prst="rect">
            <a:avLst/>
          </a:prstGeom>
          <a:noFill/>
          <a:ln>
            <a:noFill/>
          </a:ln>
        </p:spPr>
      </p:pic>
    </p:spTree>
    <p:extLst>
      <p:ext uri="{BB962C8B-B14F-4D97-AF65-F5344CB8AC3E}">
        <p14:creationId xmlns:p14="http://schemas.microsoft.com/office/powerpoint/2010/main" val="16610844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E4B60D4-28D3-FFED-F947-1A6F80BCCB5F}"/>
              </a:ext>
            </a:extLst>
          </p:cNvPr>
          <p:cNvSpPr>
            <a:spLocks noGrp="1"/>
          </p:cNvSpPr>
          <p:nvPr>
            <p:ph idx="1"/>
          </p:nvPr>
        </p:nvSpPr>
        <p:spPr>
          <a:xfrm>
            <a:off x="838200" y="1253331"/>
            <a:ext cx="10515600" cy="4351338"/>
          </a:xfrm>
        </p:spPr>
        <p:txBody>
          <a:bodyPr>
            <a:normAutofit/>
          </a:bodyPr>
          <a:lstStyle/>
          <a:p>
            <a:pPr marL="0" indent="0" algn="ctr">
              <a:lnSpc>
                <a:spcPct val="150000"/>
              </a:lnSpc>
              <a:spcAft>
                <a:spcPts val="800"/>
              </a:spcAft>
              <a:buNone/>
            </a:pPr>
            <a:r>
              <a:rPr lang="tr-TR" sz="2400" b="1" kern="100" dirty="0">
                <a:latin typeface="Times New Roman" panose="02020603050405020304" pitchFamily="18" charset="0"/>
                <a:ea typeface="Aptos" panose="020B0004020202020204" pitchFamily="34" charset="0"/>
                <a:cs typeface="Times New Roman" panose="02020603050405020304" pitchFamily="18" charset="0"/>
              </a:rPr>
              <a:t>Le </a:t>
            </a:r>
            <a:r>
              <a:rPr lang="tr-TR" sz="2400" b="1" kern="100" dirty="0" err="1">
                <a:latin typeface="Times New Roman" panose="02020603050405020304" pitchFamily="18" charset="0"/>
                <a:ea typeface="Aptos" panose="020B0004020202020204" pitchFamily="34" charset="0"/>
                <a:cs typeface="Times New Roman" panose="02020603050405020304" pitchFamily="18" charset="0"/>
              </a:rPr>
              <a:t>sport</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spcAft>
                <a:spcPts val="800"/>
              </a:spcAft>
            </a:pP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Le Ministère de la Jeunesse et des Sports, organisé dans les 81 provinces, ainsi que de nombreuses fédérations et clubs sportifs œuvrent au développement du </a:t>
            </a:r>
            <a:r>
              <a:rPr lang="fr-FR" sz="2000" kern="100" dirty="0" err="1">
                <a:effectLst/>
                <a:latin typeface="Times New Roman" panose="02020603050405020304" pitchFamily="18" charset="0"/>
                <a:ea typeface="Aptos" panose="020B0004020202020204" pitchFamily="34" charset="0"/>
                <a:cs typeface="Times New Roman" panose="02020603050405020304" pitchFamily="18" charset="0"/>
              </a:rPr>
              <a:t>sport.Vous</a:t>
            </a: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 pouvez consulter le « Programme hebdomadaire des activités sportives » sur le site de la Direction provinciale de la Jeunesse et des Sports de Karabük, qui opère à Karabük, et accéder aux actualités concernant la discipline sportive qui vous intéresse, aux informations sur les clubs ainsi qu’aux diverses opportunités de pratiquer un </a:t>
            </a:r>
            <a:r>
              <a:rPr lang="fr-FR" sz="2000" kern="100" dirty="0" err="1">
                <a:effectLst/>
                <a:latin typeface="Times New Roman" panose="02020603050405020304" pitchFamily="18" charset="0"/>
                <a:ea typeface="Aptos" panose="020B0004020202020204" pitchFamily="34" charset="0"/>
                <a:cs typeface="Times New Roman" panose="02020603050405020304" pitchFamily="18" charset="0"/>
              </a:rPr>
              <a:t>sport.De</a:t>
            </a: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 plus, les annonces relatives à ces sujets peuvent être suivies sur le site du Département Santé, Culture et Sports de l’Université de Karabük.</a:t>
            </a:r>
            <a:endParaRPr lang="tr-TR" dirty="0"/>
          </a:p>
        </p:txBody>
      </p:sp>
    </p:spTree>
    <p:extLst>
      <p:ext uri="{BB962C8B-B14F-4D97-AF65-F5344CB8AC3E}">
        <p14:creationId xmlns:p14="http://schemas.microsoft.com/office/powerpoint/2010/main" val="24552159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E4C057-20E1-9497-BA99-68B863DF3914}"/>
              </a:ext>
            </a:extLst>
          </p:cNvPr>
          <p:cNvSpPr>
            <a:spLocks noGrp="1"/>
          </p:cNvSpPr>
          <p:nvPr>
            <p:ph type="title"/>
          </p:nvPr>
        </p:nvSpPr>
        <p:spPr/>
        <p:txBody>
          <a:bodyPr>
            <a:normAutofit/>
          </a:bodyPr>
          <a:lstStyle/>
          <a:p>
            <a:pPr algn="ctr"/>
            <a:r>
              <a:rPr lang="tr-TR" b="1" kern="100" dirty="0">
                <a:effectLst/>
                <a:latin typeface="Times New Roman" panose="02020603050405020304" pitchFamily="18" charset="0"/>
                <a:ea typeface="Aptos" panose="020B0004020202020204" pitchFamily="34" charset="0"/>
                <a:cs typeface="Times New Roman" panose="02020603050405020304" pitchFamily="18" charset="0"/>
              </a:rPr>
              <a:t>OPÉRATIONS BANCAIRES</a:t>
            </a:r>
            <a:endParaRPr lang="tr-TR" sz="8800" dirty="0"/>
          </a:p>
        </p:txBody>
      </p:sp>
      <p:pic>
        <p:nvPicPr>
          <p:cNvPr id="4" name="İçerik Yer Tutucusu 3" descr="Estonca'da Bankacılık İşlemleri: Finansal Terimler">
            <a:extLst>
              <a:ext uri="{FF2B5EF4-FFF2-40B4-BE49-F238E27FC236}">
                <a16:creationId xmlns:a16="http://schemas.microsoft.com/office/drawing/2014/main" id="{C8DAB704-1C49-01C4-94A8-758EAABFB56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15325" y="1690688"/>
            <a:ext cx="3409950" cy="1946598"/>
          </a:xfrm>
          <a:prstGeom prst="rect">
            <a:avLst/>
          </a:prstGeom>
          <a:noFill/>
          <a:ln>
            <a:noFill/>
          </a:ln>
        </p:spPr>
      </p:pic>
      <p:sp>
        <p:nvSpPr>
          <p:cNvPr id="6" name="Metin kutusu 5">
            <a:extLst>
              <a:ext uri="{FF2B5EF4-FFF2-40B4-BE49-F238E27FC236}">
                <a16:creationId xmlns:a16="http://schemas.microsoft.com/office/drawing/2014/main" id="{187F6658-E234-1C55-EBB8-9AAB9A836FF4}"/>
              </a:ext>
            </a:extLst>
          </p:cNvPr>
          <p:cNvSpPr txBox="1"/>
          <p:nvPr/>
        </p:nvSpPr>
        <p:spPr>
          <a:xfrm>
            <a:off x="838200" y="1690688"/>
            <a:ext cx="6916535" cy="1712200"/>
          </a:xfrm>
          <a:prstGeom prst="rect">
            <a:avLst/>
          </a:prstGeom>
          <a:noFill/>
        </p:spPr>
        <p:txBody>
          <a:bodyPr wrap="square">
            <a:spAutoFit/>
          </a:bodyPr>
          <a:lstStyle/>
          <a:p>
            <a:pPr algn="just">
              <a:lnSpc>
                <a:spcPct val="150000"/>
              </a:lnSpc>
              <a:spcAft>
                <a:spcPts val="800"/>
              </a:spcAft>
            </a:pPr>
            <a:r>
              <a:rPr lang="fr-FR" kern="100" dirty="0">
                <a:effectLst/>
                <a:latin typeface="Times New Roman" panose="02020603050405020304" pitchFamily="18" charset="0"/>
                <a:ea typeface="Aptos" panose="020B0004020202020204" pitchFamily="34" charset="0"/>
                <a:cs typeface="Times New Roman" panose="02020603050405020304" pitchFamily="18" charset="0"/>
              </a:rPr>
              <a:t>Les banques liées à la vie quotidienne des gens sont les banques de dépôt et les banques de participation. Deux types de comptes de dépôt, les comptes de dépôt à vue et les comptes de dépôt à terme, peuvent être ouverts dans les banques de dépôt et les banques de participation.</a:t>
            </a:r>
            <a:endParaRPr lang="tr-TR"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8" name="Metin kutusu 7">
            <a:extLst>
              <a:ext uri="{FF2B5EF4-FFF2-40B4-BE49-F238E27FC236}">
                <a16:creationId xmlns:a16="http://schemas.microsoft.com/office/drawing/2014/main" id="{B1AC18D6-42EE-29A7-DD1A-34199F9D44BC}"/>
              </a:ext>
            </a:extLst>
          </p:cNvPr>
          <p:cNvSpPr txBox="1"/>
          <p:nvPr/>
        </p:nvSpPr>
        <p:spPr>
          <a:xfrm>
            <a:off x="838199" y="3582873"/>
            <a:ext cx="10887075" cy="2645789"/>
          </a:xfrm>
          <a:prstGeom prst="rect">
            <a:avLst/>
          </a:prstGeom>
          <a:noFill/>
        </p:spPr>
        <p:txBody>
          <a:bodyPr wrap="square">
            <a:spAutoFit/>
          </a:bodyPr>
          <a:lstStyle/>
          <a:p>
            <a:pPr algn="ctr">
              <a:lnSpc>
                <a:spcPct val="150000"/>
              </a:lnSpc>
              <a:spcAft>
                <a:spcPts val="800"/>
              </a:spcAft>
            </a:pPr>
            <a:r>
              <a:rPr lang="tr-TR" b="1" kern="100" dirty="0" err="1">
                <a:latin typeface="Times New Roman" panose="02020603050405020304" pitchFamily="18" charset="0"/>
                <a:ea typeface="Aptos" panose="020B0004020202020204" pitchFamily="34" charset="0"/>
                <a:cs typeface="Times New Roman" panose="02020603050405020304" pitchFamily="18" charset="0"/>
              </a:rPr>
              <a:t>Ouverture</a:t>
            </a:r>
            <a:r>
              <a:rPr lang="tr-TR" b="1" kern="100" dirty="0">
                <a:latin typeface="Times New Roman" panose="02020603050405020304" pitchFamily="18" charset="0"/>
                <a:ea typeface="Aptos" panose="020B0004020202020204" pitchFamily="34" charset="0"/>
                <a:cs typeface="Times New Roman" panose="02020603050405020304" pitchFamily="18" charset="0"/>
              </a:rPr>
              <a:t> </a:t>
            </a:r>
            <a:r>
              <a:rPr lang="tr-TR" b="1" kern="100" dirty="0" err="1">
                <a:latin typeface="Times New Roman" panose="02020603050405020304" pitchFamily="18" charset="0"/>
                <a:ea typeface="Aptos" panose="020B0004020202020204" pitchFamily="34" charset="0"/>
                <a:cs typeface="Times New Roman" panose="02020603050405020304" pitchFamily="18" charset="0"/>
              </a:rPr>
              <a:t>d'un</a:t>
            </a:r>
            <a:r>
              <a:rPr lang="tr-TR" b="1" kern="100" dirty="0">
                <a:latin typeface="Times New Roman" panose="02020603050405020304" pitchFamily="18" charset="0"/>
                <a:ea typeface="Aptos" panose="020B0004020202020204" pitchFamily="34" charset="0"/>
                <a:cs typeface="Times New Roman" panose="02020603050405020304" pitchFamily="18" charset="0"/>
              </a:rPr>
              <a:t> </a:t>
            </a:r>
            <a:r>
              <a:rPr lang="tr-TR" b="1" kern="100" dirty="0" err="1">
                <a:latin typeface="Times New Roman" panose="02020603050405020304" pitchFamily="18" charset="0"/>
                <a:ea typeface="Aptos" panose="020B0004020202020204" pitchFamily="34" charset="0"/>
                <a:cs typeface="Times New Roman" panose="02020603050405020304" pitchFamily="18" charset="0"/>
              </a:rPr>
              <a:t>compte</a:t>
            </a:r>
            <a:r>
              <a:rPr lang="tr-TR" b="1" kern="100" dirty="0">
                <a:latin typeface="Times New Roman" panose="02020603050405020304" pitchFamily="18" charset="0"/>
                <a:ea typeface="Aptos" panose="020B0004020202020204" pitchFamily="34" charset="0"/>
                <a:cs typeface="Times New Roman" panose="02020603050405020304" pitchFamily="18" charset="0"/>
              </a:rPr>
              <a:t> </a:t>
            </a:r>
            <a:r>
              <a:rPr lang="tr-TR" b="1" kern="100" dirty="0" err="1">
                <a:latin typeface="Times New Roman" panose="02020603050405020304" pitchFamily="18" charset="0"/>
                <a:ea typeface="Aptos" panose="020B0004020202020204" pitchFamily="34" charset="0"/>
                <a:cs typeface="Times New Roman" panose="02020603050405020304" pitchFamily="18" charset="0"/>
              </a:rPr>
              <a:t>bancaire</a:t>
            </a:r>
            <a:endParaRPr lang="tr-TR" b="1" kern="100" dirty="0">
              <a:latin typeface="Times New Roman" panose="02020603050405020304" pitchFamily="18" charset="0"/>
              <a:ea typeface="Aptos" panose="020B0004020202020204" pitchFamily="34" charset="0"/>
              <a:cs typeface="Times New Roman" panose="02020603050405020304" pitchFamily="18" charset="0"/>
            </a:endParaRPr>
          </a:p>
          <a:p>
            <a:pPr>
              <a:lnSpc>
                <a:spcPct val="150000"/>
              </a:lnSpc>
              <a:spcAft>
                <a:spcPts val="800"/>
              </a:spcAft>
            </a:pPr>
            <a:r>
              <a:rPr lang="fr-FR" kern="100" dirty="0">
                <a:effectLst/>
                <a:latin typeface="Times New Roman" panose="02020603050405020304" pitchFamily="18" charset="0"/>
                <a:ea typeface="Aptos" panose="020B0004020202020204" pitchFamily="34" charset="0"/>
                <a:cs typeface="Times New Roman" panose="02020603050405020304" pitchFamily="18" charset="0"/>
              </a:rPr>
              <a:t>Pour ouvrir un compte dans une banque, il faut être âgé de plus de 18 ans (majeur) et disposer d’un document d’identité </a:t>
            </a:r>
            <a:r>
              <a:rPr lang="fr-FR" kern="100" dirty="0" err="1">
                <a:effectLst/>
                <a:latin typeface="Times New Roman" panose="02020603050405020304" pitchFamily="18" charset="0"/>
                <a:ea typeface="Aptos" panose="020B0004020202020204" pitchFamily="34" charset="0"/>
                <a:cs typeface="Times New Roman" panose="02020603050405020304" pitchFamily="18" charset="0"/>
              </a:rPr>
              <a:t>valide.Les</a:t>
            </a:r>
            <a:r>
              <a:rPr lang="fr-FR" kern="100" dirty="0">
                <a:effectLst/>
                <a:latin typeface="Times New Roman" panose="02020603050405020304" pitchFamily="18" charset="0"/>
                <a:ea typeface="Aptos" panose="020B0004020202020204" pitchFamily="34" charset="0"/>
                <a:cs typeface="Times New Roman" panose="02020603050405020304" pitchFamily="18" charset="0"/>
              </a:rPr>
              <a:t> personnes âgées de moins de 18 ans peuvent également ouvrir un compte bancaire, mais elles doivent être accompagnées d’un représentant légal âgé de plus de 18 </a:t>
            </a:r>
            <a:r>
              <a:rPr lang="fr-FR" kern="100" dirty="0" err="1">
                <a:effectLst/>
                <a:latin typeface="Times New Roman" panose="02020603050405020304" pitchFamily="18" charset="0"/>
                <a:ea typeface="Aptos" panose="020B0004020202020204" pitchFamily="34" charset="0"/>
                <a:cs typeface="Times New Roman" panose="02020603050405020304" pitchFamily="18" charset="0"/>
              </a:rPr>
              <a:t>ans.Tous</a:t>
            </a:r>
            <a:r>
              <a:rPr lang="fr-FR" kern="100" dirty="0">
                <a:effectLst/>
                <a:latin typeface="Times New Roman" panose="02020603050405020304" pitchFamily="18" charset="0"/>
                <a:ea typeface="Aptos" panose="020B0004020202020204" pitchFamily="34" charset="0"/>
                <a:cs typeface="Times New Roman" panose="02020603050405020304" pitchFamily="18" charset="0"/>
              </a:rPr>
              <a:t> les étrangers remplissant ces conditions peuvent également ouvrir un compte dans la banque de leur </a:t>
            </a:r>
            <a:r>
              <a:rPr lang="fr-FR" kern="100" dirty="0" err="1">
                <a:effectLst/>
                <a:latin typeface="Times New Roman" panose="02020603050405020304" pitchFamily="18" charset="0"/>
                <a:ea typeface="Aptos" panose="020B0004020202020204" pitchFamily="34" charset="0"/>
                <a:cs typeface="Times New Roman" panose="02020603050405020304" pitchFamily="18" charset="0"/>
              </a:rPr>
              <a:t>choix.Cependant</a:t>
            </a:r>
            <a:r>
              <a:rPr lang="fr-FR" kern="100" dirty="0">
                <a:effectLst/>
                <a:latin typeface="Times New Roman" panose="02020603050405020304" pitchFamily="18" charset="0"/>
                <a:ea typeface="Aptos" panose="020B0004020202020204" pitchFamily="34" charset="0"/>
                <a:cs typeface="Times New Roman" panose="02020603050405020304" pitchFamily="18" charset="0"/>
              </a:rPr>
              <a:t>, pour que les étrangers puissent ouvrir un compte bancaire, ils doivent présenter l’un des documents suivants attestant de leur identité :</a:t>
            </a:r>
            <a:endParaRPr lang="tr-TR" dirty="0"/>
          </a:p>
        </p:txBody>
      </p:sp>
    </p:spTree>
    <p:extLst>
      <p:ext uri="{BB962C8B-B14F-4D97-AF65-F5344CB8AC3E}">
        <p14:creationId xmlns:p14="http://schemas.microsoft.com/office/powerpoint/2010/main" val="1214204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0CCDB4C-FA06-17AD-137F-397F8B5C2400}"/>
              </a:ext>
            </a:extLst>
          </p:cNvPr>
          <p:cNvSpPr>
            <a:spLocks noGrp="1"/>
          </p:cNvSpPr>
          <p:nvPr>
            <p:ph idx="1"/>
          </p:nvPr>
        </p:nvSpPr>
        <p:spPr>
          <a:xfrm>
            <a:off x="838200" y="1253331"/>
            <a:ext cx="10515600" cy="4351338"/>
          </a:xfrm>
        </p:spPr>
        <p:txBody>
          <a:bodyPr>
            <a:normAutofit/>
          </a:bodyPr>
          <a:lstStyle/>
          <a:p>
            <a:pPr marL="342900" lvl="0" indent="-342900" algn="just">
              <a:lnSpc>
                <a:spcPct val="150000"/>
              </a:lnSpc>
              <a:buFont typeface="+mj-lt"/>
              <a:buAutoNum type="alphaLcPeriod"/>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Passeport,</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mj-lt"/>
              <a:buAutoNum type="alphaLcPeriod"/>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Certificat de résidence,</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mj-lt"/>
              <a:buAutoNum type="alphaLcPeriod"/>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Attestation de demandeur de protection internationale,</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mj-lt"/>
              <a:buAutoNum type="alphaLcPeriod"/>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Document d’identité du titulaire du statut de protection internationale,</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mj-lt"/>
              <a:buAutoNum type="alphaLcPeriod"/>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Document d’identité de personne apatride,</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mj-lt"/>
              <a:buAutoNum type="alphaLcPeriod"/>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Document d’identité de protection temporaire.</a:t>
            </a:r>
            <a:endParaRPr lang="tr-TR"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72178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1ADAEB1-A449-7BB1-9F63-7DD8F6402087}"/>
              </a:ext>
            </a:extLst>
          </p:cNvPr>
          <p:cNvSpPr>
            <a:spLocks noGrp="1"/>
          </p:cNvSpPr>
          <p:nvPr>
            <p:ph idx="1"/>
          </p:nvPr>
        </p:nvSpPr>
        <p:spPr>
          <a:xfrm>
            <a:off x="838200" y="1253331"/>
            <a:ext cx="10515600" cy="4351338"/>
          </a:xfrm>
        </p:spPr>
        <p:txBody>
          <a:bodyPr>
            <a:normAutofit fontScale="92500" lnSpcReduction="20000"/>
          </a:bodyPr>
          <a:lstStyle/>
          <a:p>
            <a:pPr marL="0" indent="0" algn="ctr">
              <a:lnSpc>
                <a:spcPct val="150000"/>
              </a:lnSpc>
              <a:spcAft>
                <a:spcPts val="800"/>
              </a:spcAft>
              <a:buNone/>
            </a:pPr>
            <a:r>
              <a:rPr lang="tr-TR" sz="2600" b="1" kern="100" dirty="0" err="1">
                <a:effectLst/>
                <a:latin typeface="Times New Roman" panose="02020603050405020304" pitchFamily="18" charset="0"/>
                <a:ea typeface="Aptos" panose="020B0004020202020204" pitchFamily="34" charset="0"/>
                <a:cs typeface="Times New Roman" panose="02020603050405020304" pitchFamily="18" charset="0"/>
              </a:rPr>
              <a:t>Transfert</a:t>
            </a:r>
            <a:r>
              <a:rPr lang="tr-TR" sz="26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600" b="1" kern="100" dirty="0" err="1">
                <a:effectLst/>
                <a:latin typeface="Times New Roman" panose="02020603050405020304" pitchFamily="18" charset="0"/>
                <a:ea typeface="Aptos" panose="020B0004020202020204" pitchFamily="34" charset="0"/>
                <a:cs typeface="Times New Roman" panose="02020603050405020304" pitchFamily="18" charset="0"/>
              </a:rPr>
              <a:t>d’argent</a:t>
            </a:r>
            <a:endParaRPr lang="tr-TR" sz="26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50000"/>
              </a:lnSpc>
            </a:pPr>
            <a:r>
              <a:rPr lang="fr-FR" sz="2000" dirty="0">
                <a:effectLst/>
                <a:latin typeface="Times New Roman" panose="02020603050405020304" pitchFamily="18" charset="0"/>
                <a:ea typeface="Aptos" panose="020B0004020202020204" pitchFamily="34" charset="0"/>
              </a:rPr>
              <a:t>Pour transférer de l’argent d’un compte bancaire à un autre, il est nécessaire d’effectuer une opération de virement ou de virement </a:t>
            </a:r>
            <a:r>
              <a:rPr lang="fr-FR" sz="2000" dirty="0" err="1">
                <a:effectLst/>
                <a:latin typeface="Times New Roman" panose="02020603050405020304" pitchFamily="18" charset="0"/>
                <a:ea typeface="Aptos" panose="020B0004020202020204" pitchFamily="34" charset="0"/>
              </a:rPr>
              <a:t>EFT.Le</a:t>
            </a:r>
            <a:r>
              <a:rPr lang="fr-FR" sz="2000" dirty="0">
                <a:effectLst/>
                <a:latin typeface="Times New Roman" panose="02020603050405020304" pitchFamily="18" charset="0"/>
                <a:ea typeface="Aptos" panose="020B0004020202020204" pitchFamily="34" charset="0"/>
              </a:rPr>
              <a:t> transfert d’argent entre deux comptes appartenant à la même banque est appelé virement, tandis que le transfert d’un compte vers un autre dans une banque différente est appelé EFT (transfert électronique de fonds).Les banques facturent des frais pour les opérations de virement et d’</a:t>
            </a:r>
            <a:r>
              <a:rPr lang="fr-FR" sz="2000" dirty="0" err="1">
                <a:effectLst/>
                <a:latin typeface="Times New Roman" panose="02020603050405020304" pitchFamily="18" charset="0"/>
                <a:ea typeface="Aptos" panose="020B0004020202020204" pitchFamily="34" charset="0"/>
              </a:rPr>
              <a:t>EFT.Pour</a:t>
            </a:r>
            <a:r>
              <a:rPr lang="fr-FR" sz="2000" dirty="0">
                <a:effectLst/>
                <a:latin typeface="Times New Roman" panose="02020603050405020304" pitchFamily="18" charset="0"/>
                <a:ea typeface="Aptos" panose="020B0004020202020204" pitchFamily="34" charset="0"/>
              </a:rPr>
              <a:t> effectuer un virement ou un EFT, il est nécessaire de disposer du numéro de compte bancaire ou du numéro IBAN du donneur d’ordre et du </a:t>
            </a:r>
            <a:r>
              <a:rPr lang="fr-FR" sz="2000" dirty="0" err="1">
                <a:effectLst/>
                <a:latin typeface="Times New Roman" panose="02020603050405020304" pitchFamily="18" charset="0"/>
                <a:ea typeface="Aptos" panose="020B0004020202020204" pitchFamily="34" charset="0"/>
              </a:rPr>
              <a:t>bénéficiaire.Cependant</a:t>
            </a:r>
            <a:r>
              <a:rPr lang="fr-FR" sz="2000" dirty="0">
                <a:effectLst/>
                <a:latin typeface="Times New Roman" panose="02020603050405020304" pitchFamily="18" charset="0"/>
                <a:ea typeface="Aptos" panose="020B0004020202020204" pitchFamily="34" charset="0"/>
              </a:rPr>
              <a:t>, pour les transferts internationaux, depuis ou vers la Türkiye, le numéro de compte ou l’IBAN ne suffit </a:t>
            </a:r>
            <a:r>
              <a:rPr lang="fr-FR" sz="2000" dirty="0" err="1">
                <a:effectLst/>
                <a:latin typeface="Times New Roman" panose="02020603050405020304" pitchFamily="18" charset="0"/>
                <a:ea typeface="Aptos" panose="020B0004020202020204" pitchFamily="34" charset="0"/>
              </a:rPr>
              <a:t>pas.Il</a:t>
            </a:r>
            <a:r>
              <a:rPr lang="fr-FR" sz="2000" dirty="0">
                <a:effectLst/>
                <a:latin typeface="Times New Roman" panose="02020603050405020304" pitchFamily="18" charset="0"/>
                <a:ea typeface="Aptos" panose="020B0004020202020204" pitchFamily="34" charset="0"/>
              </a:rPr>
              <a:t> faut également connaître le code SWIFT de la banque </a:t>
            </a:r>
            <a:r>
              <a:rPr lang="fr-FR" sz="2000" dirty="0" err="1">
                <a:effectLst/>
                <a:latin typeface="Times New Roman" panose="02020603050405020304" pitchFamily="18" charset="0"/>
                <a:ea typeface="Aptos" panose="020B0004020202020204" pitchFamily="34" charset="0"/>
              </a:rPr>
              <a:t>concernée.Ce</a:t>
            </a:r>
            <a:r>
              <a:rPr lang="fr-FR" sz="2000" dirty="0">
                <a:effectLst/>
                <a:latin typeface="Times New Roman" panose="02020603050405020304" pitchFamily="18" charset="0"/>
                <a:ea typeface="Aptos" panose="020B0004020202020204" pitchFamily="34" charset="0"/>
              </a:rPr>
              <a:t> code permet d’identifier les banques lors des transferts d’argent internationaux ; chaque banque possède un code spécifique.</a:t>
            </a:r>
            <a:endParaRPr lang="tr-TR" sz="2000" dirty="0"/>
          </a:p>
        </p:txBody>
      </p:sp>
      <p:pic>
        <p:nvPicPr>
          <p:cNvPr id="4" name="Resim 3" descr="tasarım içeren bir resim&#10;&#10;Açıklama otomatik olarak oluşturuldu">
            <a:extLst>
              <a:ext uri="{FF2B5EF4-FFF2-40B4-BE49-F238E27FC236}">
                <a16:creationId xmlns:a16="http://schemas.microsoft.com/office/drawing/2014/main" id="{6F0FEA71-1D60-0F27-B095-0BE0ABC83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1766" y="190499"/>
            <a:ext cx="2698452" cy="1800225"/>
          </a:xfrm>
          <a:prstGeom prst="rect">
            <a:avLst/>
          </a:prstGeom>
        </p:spPr>
      </p:pic>
    </p:spTree>
    <p:extLst>
      <p:ext uri="{BB962C8B-B14F-4D97-AF65-F5344CB8AC3E}">
        <p14:creationId xmlns:p14="http://schemas.microsoft.com/office/powerpoint/2010/main" val="695743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5064726F-FCF7-AD91-6CD7-6545CFC3DDBF}"/>
              </a:ext>
            </a:extLst>
          </p:cNvPr>
          <p:cNvSpPr>
            <a:spLocks noGrp="1"/>
          </p:cNvSpPr>
          <p:nvPr>
            <p:ph idx="1"/>
          </p:nvPr>
        </p:nvSpPr>
        <p:spPr>
          <a:xfrm>
            <a:off x="788261" y="1055752"/>
            <a:ext cx="6520314" cy="3220974"/>
          </a:xfrm>
        </p:spPr>
        <p:txBody>
          <a:bodyPr>
            <a:normAutofit fontScale="85000" lnSpcReduction="20000"/>
          </a:bodyPr>
          <a:lstStyle/>
          <a:p>
            <a:pPr marL="0" indent="0">
              <a:buNone/>
            </a:pPr>
            <a:endParaRPr lang="tr-TR" sz="19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8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Utilisation des DAB (Distributeurs Automatiques de Billets)</a:t>
            </a:r>
            <a:endParaRPr kumimoji="0" lang="tr-TR" sz="18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fr-FR"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Les distributeurs automatiques de billets font partie des services bancaires. Ils permettent aux personnes d'utiliser leurs comptes bancaires 24 heures sur 24 et 7 jours sur 7. Pour bénéficier des services des guichets automatiques, il est nécessaire de posséder une carte de débit ou une carte de crédit de la banque où le compte est ouvert. De nombreuses opérations bancaires, telles que le retrait d'argent jusqu'à une certaine limite quotidienne, le paiement de factures de services publics comme l'électricité et l'eau, le rechargement de téléphones prépayés, le dépôt d'argent sur son propre compte, le paiement de dettes de cartes de crédit, les transferts d'argent et les transactions EFT, peuvent être effectuées par l'intermédiaire des distributeurs automatiques de billets.</a:t>
            </a:r>
            <a:endParaRPr kumimoji="0" lang="tr-TR" sz="17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descr="ATM machine isolated on white background">
            <a:extLst>
              <a:ext uri="{FF2B5EF4-FFF2-40B4-BE49-F238E27FC236}">
                <a16:creationId xmlns:a16="http://schemas.microsoft.com/office/drawing/2014/main" id="{47C2027C-BFB8-65F2-FB10-C9F09F6417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096835" y="842824"/>
            <a:ext cx="3306904" cy="5167037"/>
          </a:xfrm>
          <a:prstGeom prst="rect">
            <a:avLst/>
          </a:prstGeom>
          <a:noFill/>
        </p:spPr>
      </p:pic>
    </p:spTree>
    <p:extLst>
      <p:ext uri="{BB962C8B-B14F-4D97-AF65-F5344CB8AC3E}">
        <p14:creationId xmlns:p14="http://schemas.microsoft.com/office/powerpoint/2010/main" val="3593113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C55744D-D99B-8F2B-5B31-F02153238803}"/>
              </a:ext>
            </a:extLst>
          </p:cNvPr>
          <p:cNvSpPr>
            <a:spLocks noGrp="1"/>
          </p:cNvSpPr>
          <p:nvPr>
            <p:ph idx="1"/>
          </p:nvPr>
        </p:nvSpPr>
        <p:spPr/>
        <p:txBody>
          <a:bodyPr>
            <a:normAutofit/>
          </a:bodyPr>
          <a:lstStyle/>
          <a:p>
            <a:pPr marL="0" marR="0" lvl="0" indent="0" algn="just" defTabSz="914400" rtl="0" eaLnBrk="1" fontAlgn="auto" latinLnBrk="0" hangingPunct="1">
              <a:lnSpc>
                <a:spcPct val="150000"/>
              </a:lnSpc>
              <a:spcBef>
                <a:spcPts val="1000"/>
              </a:spcBef>
              <a:spcAft>
                <a:spcPts val="800"/>
              </a:spcAft>
              <a:buClrTx/>
              <a:buSzTx/>
              <a:buFont typeface="Arial" panose="020B0604020202020204" pitchFamily="34" charset="0"/>
              <a:buNone/>
              <a:tabLst/>
              <a:defRPr/>
            </a:pPr>
            <a:r>
              <a:rPr kumimoji="0" lang="fr-F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Services bancaires électroniques et points d’attention</a:t>
            </a:r>
            <a:endParaRPr kumimoji="0" lang="tr-T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fr-FR"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Les usagers peuvent effectuer des opérations bancaires sans se rendre dans une </a:t>
            </a:r>
            <a:r>
              <a:rPr kumimoji="0" lang="fr-FR" sz="24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agence.Les</a:t>
            </a:r>
            <a:r>
              <a:rPr kumimoji="0" lang="fr-FR"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clients des banques peuvent accéder à leur compte et réaliser des transactions bancaires à tout moment, 24 heures sur 24 et 7 jours sur 7, via Internet ou par </a:t>
            </a:r>
            <a:r>
              <a:rPr kumimoji="0" lang="fr-FR" sz="24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téléphone.Pour</a:t>
            </a:r>
            <a:r>
              <a:rPr kumimoji="0" lang="fr-FR"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bénéficier de ces services, il est nécessaire de faire une demande auprès de l’agence bancaire afin de rendre le compte compatible avec les services bancaires électroniques.</a:t>
            </a:r>
            <a:endParaRPr lang="tr-TR" dirty="0"/>
          </a:p>
        </p:txBody>
      </p:sp>
    </p:spTree>
    <p:extLst>
      <p:ext uri="{BB962C8B-B14F-4D97-AF65-F5344CB8AC3E}">
        <p14:creationId xmlns:p14="http://schemas.microsoft.com/office/powerpoint/2010/main" val="5706093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Bireysel İnternet Şubesi | İnternet Bankacılığı | Dijital Bankacılık |  Ziraat Bankası">
            <a:extLst>
              <a:ext uri="{FF2B5EF4-FFF2-40B4-BE49-F238E27FC236}">
                <a16:creationId xmlns:a16="http://schemas.microsoft.com/office/drawing/2014/main" id="{208665B6-8EAA-B01F-D934-663A55AC1E73}"/>
              </a:ext>
            </a:extLst>
          </p:cNvPr>
          <p:cNvPicPr>
            <a:picLocks noChangeAspect="1"/>
          </p:cNvPicPr>
          <p:nvPr/>
        </p:nvPicPr>
        <p:blipFill>
          <a:blip r:embed="rId2" cstate="print">
            <a:extLst>
              <a:ext uri="{28A0092B-C50C-407E-A947-70E740481C1C}">
                <a14:useLocalDpi xmlns:a14="http://schemas.microsoft.com/office/drawing/2010/main" val="0"/>
              </a:ext>
            </a:extLst>
          </a:blip>
          <a:srcRect l="35651" r="28378" b="-2"/>
          <a:stretch/>
        </p:blipFill>
        <p:spPr bwMode="auto">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a:noFill/>
        </p:spPr>
      </p:pic>
      <p:sp>
        <p:nvSpPr>
          <p:cNvPr id="3" name="İçerik Yer Tutucusu 2">
            <a:extLst>
              <a:ext uri="{FF2B5EF4-FFF2-40B4-BE49-F238E27FC236}">
                <a16:creationId xmlns:a16="http://schemas.microsoft.com/office/drawing/2014/main" id="{192B1B13-BBE0-7D75-69A4-440510209F45}"/>
              </a:ext>
            </a:extLst>
          </p:cNvPr>
          <p:cNvSpPr>
            <a:spLocks noGrp="1"/>
          </p:cNvSpPr>
          <p:nvPr>
            <p:ph idx="1"/>
          </p:nvPr>
        </p:nvSpPr>
        <p:spPr>
          <a:xfrm>
            <a:off x="3305175" y="2147357"/>
            <a:ext cx="5438775" cy="2300818"/>
          </a:xfrm>
        </p:spPr>
        <p:txBody>
          <a:bodyPr>
            <a:normAutofit fontScale="92500" lnSpcReduction="10000"/>
          </a:bodyPr>
          <a:lstStyle/>
          <a:p>
            <a:pPr marL="0" marR="0" lvl="0" indent="0" algn="ctr" defTabSz="914400" rtl="0" eaLnBrk="1" fontAlgn="auto" latinLnBrk="0" hangingPunct="1">
              <a:lnSpc>
                <a:spcPct val="90000"/>
              </a:lnSpc>
              <a:spcBef>
                <a:spcPts val="1000"/>
              </a:spcBef>
              <a:spcAft>
                <a:spcPts val="800"/>
              </a:spcAft>
              <a:buClrTx/>
              <a:buSzTx/>
              <a:buFont typeface="Arial" panose="020B0604020202020204" pitchFamily="34" charset="0"/>
              <a:buNone/>
              <a:tabLst/>
              <a:defRPr/>
            </a:pPr>
            <a:r>
              <a:rPr kumimoji="0" lang="tr-TR" sz="2600" b="1" i="0" u="none" strike="noStrike" kern="100" cap="none" spc="0" normalizeH="0" baseline="0" noProof="0" dirty="0" err="1">
                <a:ln>
                  <a:noFill/>
                </a:ln>
                <a:solidFill>
                  <a:prstClr val="black">
                    <a:lumMod val="85000"/>
                    <a:lumOff val="15000"/>
                  </a:prstClr>
                </a:solidFill>
                <a:effectLst/>
                <a:uLnTx/>
                <a:uFillTx/>
                <a:latin typeface="Times New Roman" panose="02020603050405020304" pitchFamily="18" charset="0"/>
                <a:ea typeface="Aptos" panose="020B0004020202020204" pitchFamily="34" charset="0"/>
                <a:cs typeface="Times New Roman" panose="02020603050405020304" pitchFamily="18" charset="0"/>
              </a:rPr>
              <a:t>Banque</a:t>
            </a:r>
            <a:r>
              <a:rPr kumimoji="0" lang="tr-TR" sz="2600" b="1" i="0" u="none" strike="noStrike" kern="100" cap="none" spc="0" normalizeH="0" baseline="0" noProof="0" dirty="0">
                <a:ln>
                  <a:noFill/>
                </a:ln>
                <a:solidFill>
                  <a:prstClr val="black">
                    <a:lumMod val="85000"/>
                    <a:lumOff val="15000"/>
                  </a:prstClr>
                </a:solidFill>
                <a:effectLst/>
                <a:uLnTx/>
                <a:uFillTx/>
                <a:latin typeface="Times New Roman" panose="02020603050405020304" pitchFamily="18" charset="0"/>
                <a:ea typeface="Aptos" panose="020B0004020202020204" pitchFamily="34" charset="0"/>
                <a:cs typeface="Times New Roman" panose="02020603050405020304" pitchFamily="18" charset="0"/>
              </a:rPr>
              <a:t> en </a:t>
            </a:r>
            <a:r>
              <a:rPr kumimoji="0" lang="tr-TR" sz="2600" b="1" i="0" u="none" strike="noStrike" kern="100" cap="none" spc="0" normalizeH="0" baseline="0" noProof="0" dirty="0" err="1">
                <a:ln>
                  <a:noFill/>
                </a:ln>
                <a:solidFill>
                  <a:prstClr val="black">
                    <a:lumMod val="85000"/>
                    <a:lumOff val="15000"/>
                  </a:prstClr>
                </a:solidFill>
                <a:effectLst/>
                <a:uLnTx/>
                <a:uFillTx/>
                <a:latin typeface="Times New Roman" panose="02020603050405020304" pitchFamily="18" charset="0"/>
                <a:ea typeface="Aptos" panose="020B0004020202020204" pitchFamily="34" charset="0"/>
                <a:cs typeface="Times New Roman" panose="02020603050405020304" pitchFamily="18" charset="0"/>
              </a:rPr>
              <a:t>ligne</a:t>
            </a:r>
            <a:endParaRPr kumimoji="0" lang="tr-TR" sz="2600" b="1" i="0" u="none" strike="noStrike" kern="100" cap="none" spc="0" normalizeH="0" baseline="0" noProof="0" dirty="0">
              <a:ln>
                <a:noFill/>
              </a:ln>
              <a:solidFill>
                <a:prstClr val="black">
                  <a:lumMod val="85000"/>
                  <a:lumOff val="15000"/>
                </a:prstClr>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fr-FR" sz="2100" b="0" i="0" u="none" strike="noStrike" kern="100" cap="none" spc="0" normalizeH="0" baseline="0" noProof="0" dirty="0">
                <a:ln>
                  <a:noFill/>
                </a:ln>
                <a:solidFill>
                  <a:prstClr val="black">
                    <a:lumMod val="85000"/>
                    <a:lumOff val="15000"/>
                  </a:prstClr>
                </a:solidFill>
                <a:effectLst/>
                <a:uLnTx/>
                <a:uFillTx/>
                <a:latin typeface="Times New Roman" panose="02020603050405020304" pitchFamily="18" charset="0"/>
                <a:ea typeface="Aptos" panose="020B0004020202020204" pitchFamily="34" charset="0"/>
                <a:cs typeface="Times New Roman" panose="02020603050405020304" pitchFamily="18" charset="0"/>
              </a:rPr>
              <a:t>La banque en ligne, également appelée banque par Internet, banque web ou banque à domicile, permet aux clients des banques d’accéder aux services bancaires via Internet.</a:t>
            </a:r>
            <a:endParaRPr lang="tr-TR" sz="2000" dirty="0">
              <a:solidFill>
                <a:schemeClr val="tx1">
                  <a:lumMod val="85000"/>
                  <a:lumOff val="15000"/>
                </a:schemeClr>
              </a:solidFill>
            </a:endParaRPr>
          </a:p>
        </p:txBody>
      </p:sp>
      <p:pic>
        <p:nvPicPr>
          <p:cNvPr id="4" name="Resim 3" descr="Secure online payment with credit card on internet shop e commerce technology concept with icons a">
            <a:extLst>
              <a:ext uri="{FF2B5EF4-FFF2-40B4-BE49-F238E27FC236}">
                <a16:creationId xmlns:a16="http://schemas.microsoft.com/office/drawing/2014/main" id="{7ACAFF00-C65B-EEE1-821A-62A9B86B262F}"/>
              </a:ext>
            </a:extLst>
          </p:cNvPr>
          <p:cNvPicPr>
            <a:picLocks noChangeAspect="1"/>
          </p:cNvPicPr>
          <p:nvPr/>
        </p:nvPicPr>
        <p:blipFill>
          <a:blip r:embed="rId3">
            <a:extLst>
              <a:ext uri="{28A0092B-C50C-407E-A947-70E740481C1C}">
                <a14:useLocalDpi xmlns:a14="http://schemas.microsoft.com/office/drawing/2010/main" val="0"/>
              </a:ext>
            </a:extLst>
          </a:blip>
          <a:srcRect l="4242" r="1719"/>
          <a:stretch/>
        </p:blipFill>
        <p:spPr bwMode="auto">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a:noFill/>
        </p:spPr>
      </p:pic>
    </p:spTree>
    <p:extLst>
      <p:ext uri="{BB962C8B-B14F-4D97-AF65-F5344CB8AC3E}">
        <p14:creationId xmlns:p14="http://schemas.microsoft.com/office/powerpoint/2010/main" val="1589620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F83489F3-5606-24E1-F2C0-38560B60C4AA}"/>
              </a:ext>
            </a:extLst>
          </p:cNvPr>
          <p:cNvSpPr>
            <a:spLocks noGrp="1"/>
          </p:cNvSpPr>
          <p:nvPr>
            <p:ph idx="1"/>
          </p:nvPr>
        </p:nvSpPr>
        <p:spPr>
          <a:xfrm>
            <a:off x="599940" y="2085647"/>
            <a:ext cx="5629275" cy="3843666"/>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tr-TR" sz="20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Banque</a:t>
            </a:r>
            <a:r>
              <a:rPr kumimoji="0" lang="tr-TR" sz="20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par </a:t>
            </a:r>
            <a:r>
              <a:rPr kumimoji="0" lang="tr-TR" sz="2000" b="1"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téléphone</a:t>
            </a:r>
            <a:endParaRPr kumimoji="0" lang="tr-T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fr-F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La banque par téléphone est un service offert par une banque ou un autre établissement financier, permettant aux clients d’effectuer une gamme de transactions financières par téléphone, sans avoir à se déplacer en agence bancaire ou au distributeur automatique.</a:t>
            </a:r>
            <a:endParaRPr lang="tr-TR" sz="2000" dirty="0"/>
          </a:p>
        </p:txBody>
      </p:sp>
      <p:pic>
        <p:nvPicPr>
          <p:cNvPr id="4" name="Resim 3" descr="QNB Finansbank Telefon Bankacılığı Müşteri Danışmanı Alımı Yapıyor! |  Bankacıyım">
            <a:extLst>
              <a:ext uri="{FF2B5EF4-FFF2-40B4-BE49-F238E27FC236}">
                <a16:creationId xmlns:a16="http://schemas.microsoft.com/office/drawing/2014/main" id="{1F70D539-E455-9DA8-22BF-06870D10422E}"/>
              </a:ext>
            </a:extLst>
          </p:cNvPr>
          <p:cNvPicPr>
            <a:picLocks noChangeAspect="1"/>
          </p:cNvPicPr>
          <p:nvPr/>
        </p:nvPicPr>
        <p:blipFill>
          <a:blip r:embed="rId2">
            <a:extLst>
              <a:ext uri="{28A0092B-C50C-407E-A947-70E740481C1C}">
                <a14:useLocalDpi xmlns:a14="http://schemas.microsoft.com/office/drawing/2010/main" val="0"/>
              </a:ext>
            </a:extLst>
          </a:blip>
          <a:srcRect l="34881" r="7081" b="-1"/>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p:spPr>
      </p:pic>
    </p:spTree>
    <p:extLst>
      <p:ext uri="{BB962C8B-B14F-4D97-AF65-F5344CB8AC3E}">
        <p14:creationId xmlns:p14="http://schemas.microsoft.com/office/powerpoint/2010/main" val="33491546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24E9DAA8-032F-C00A-E5AB-EEBD92384FBB}"/>
              </a:ext>
            </a:extLst>
          </p:cNvPr>
          <p:cNvSpPr>
            <a:spLocks noGrp="1"/>
          </p:cNvSpPr>
          <p:nvPr>
            <p:ph idx="1"/>
          </p:nvPr>
        </p:nvSpPr>
        <p:spPr>
          <a:xfrm>
            <a:off x="838200" y="2333297"/>
            <a:ext cx="10256520" cy="3843666"/>
          </a:xfrm>
        </p:spPr>
        <p:txBody>
          <a:bodyPr>
            <a:normAutofit/>
          </a:bodyPr>
          <a:lstStyle/>
          <a:p>
            <a:pPr marL="0" marR="0" lvl="0" indent="0" algn="l" defTabSz="914400" rtl="0" eaLnBrk="1" fontAlgn="auto" latinLnBrk="0" hangingPunct="1">
              <a:lnSpc>
                <a:spcPct val="90000"/>
              </a:lnSpc>
              <a:spcBef>
                <a:spcPts val="1000"/>
              </a:spcBef>
              <a:spcAft>
                <a:spcPts val="800"/>
              </a:spcAft>
              <a:buClrTx/>
              <a:buSzTx/>
              <a:buFont typeface="Arial" panose="020B0604020202020204" pitchFamily="34" charset="0"/>
              <a:buNone/>
              <a:tabLst/>
              <a:defRPr/>
            </a:pPr>
            <a:r>
              <a:rPr kumimoji="0" lang="tr-TR" sz="2000" b="1" i="0" u="sng"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ATTENTION!!!!</a:t>
            </a:r>
            <a:endParaRPr kumimoji="0" lang="tr-TR" sz="2000" b="0" i="0" u="sng"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200000"/>
              </a:lnSpc>
              <a:spcBef>
                <a:spcPts val="1000"/>
              </a:spcBef>
              <a:spcAft>
                <a:spcPts val="800"/>
              </a:spcAft>
              <a:buClrTx/>
              <a:buSzTx/>
              <a:buFont typeface="Arial" panose="020B0604020202020204" pitchFamily="34" charset="0"/>
              <a:buChar char="•"/>
              <a:tabLst/>
              <a:defRPr/>
            </a:pPr>
            <a:r>
              <a:rPr kumimoji="0" lang="fr-F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La confidentialité des informations personnelles et des mots de passe est essentielle tant dans la banque en ligne que dans la banque par </a:t>
            </a:r>
            <a:r>
              <a:rPr kumimoji="0" lang="fr-FR" sz="20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téléphone.Pour</a:t>
            </a:r>
            <a:r>
              <a:rPr kumimoji="0" lang="fr-F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cette raison, les informations personnelles utilisées lors des opérations bancaires ne doivent être communiquées à aucune autre personne.</a:t>
            </a:r>
            <a:endParaRPr lang="tr-TR" sz="2000" dirty="0"/>
          </a:p>
        </p:txBody>
      </p:sp>
    </p:spTree>
    <p:extLst>
      <p:ext uri="{BB962C8B-B14F-4D97-AF65-F5344CB8AC3E}">
        <p14:creationId xmlns:p14="http://schemas.microsoft.com/office/powerpoint/2010/main" val="857513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descr="harita, Dünya, krater içeren bir resim&#10;&#10;Açıklama otomatik olarak oluşturuldu">
            <a:extLst>
              <a:ext uri="{FF2B5EF4-FFF2-40B4-BE49-F238E27FC236}">
                <a16:creationId xmlns:a16="http://schemas.microsoft.com/office/drawing/2014/main" id="{C47C6DCC-586A-DA1B-B5C4-2C96C08FC918}"/>
              </a:ext>
            </a:extLst>
          </p:cNvPr>
          <p:cNvPicPr>
            <a:picLocks noChangeAspect="1"/>
          </p:cNvPicPr>
          <p:nvPr/>
        </p:nvPicPr>
        <p:blipFill>
          <a:blip r:embed="rId2">
            <a:extLst>
              <a:ext uri="{28A0092B-C50C-407E-A947-70E740481C1C}">
                <a14:useLocalDpi xmlns:a14="http://schemas.microsoft.com/office/drawing/2010/main" val="0"/>
              </a:ext>
            </a:extLst>
          </a:blip>
          <a:srcRect t="2399" b="3037"/>
          <a:stretch/>
        </p:blipFill>
        <p:spPr>
          <a:xfrm>
            <a:off x="-3047" y="10"/>
            <a:ext cx="7318247" cy="6857990"/>
          </a:xfrm>
          <a:prstGeom prst="rect">
            <a:avLst/>
          </a:prstGeom>
        </p:spPr>
      </p:pic>
      <p:sp>
        <p:nvSpPr>
          <p:cNvPr id="3" name="İçerik Yer Tutucusu 2">
            <a:extLst>
              <a:ext uri="{FF2B5EF4-FFF2-40B4-BE49-F238E27FC236}">
                <a16:creationId xmlns:a16="http://schemas.microsoft.com/office/drawing/2014/main" id="{7B69AC5A-7895-0C7B-65B4-5F7AAA33B597}"/>
              </a:ext>
            </a:extLst>
          </p:cNvPr>
          <p:cNvSpPr>
            <a:spLocks noGrp="1"/>
          </p:cNvSpPr>
          <p:nvPr>
            <p:ph idx="1"/>
          </p:nvPr>
        </p:nvSpPr>
        <p:spPr>
          <a:xfrm>
            <a:off x="7437120" y="178904"/>
            <a:ext cx="4589228" cy="6269521"/>
          </a:xfrm>
        </p:spPr>
        <p:txBody>
          <a:bodyPr>
            <a:normAutofit/>
          </a:bodyPr>
          <a:lstStyle/>
          <a:p>
            <a:pPr marL="0" indent="0" algn="ctr">
              <a:spcAft>
                <a:spcPts val="800"/>
              </a:spcAft>
              <a:buNone/>
            </a:pPr>
            <a:r>
              <a:rPr lang="fr-FR" sz="2400" b="1" kern="100" dirty="0">
                <a:effectLst/>
                <a:latin typeface="Times New Roman" panose="02020603050405020304" pitchFamily="18" charset="0"/>
                <a:ea typeface="Aptos" panose="020B0004020202020204" pitchFamily="34" charset="0"/>
                <a:cs typeface="Times New Roman" panose="02020603050405020304" pitchFamily="18" charset="0"/>
              </a:rPr>
              <a:t>LA TOPOGRAPHIE DE LA TÜRKİYE</a:t>
            </a:r>
            <a:endParaRPr lang="tr-TR"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ctr">
              <a:spcAft>
                <a:spcPts val="800"/>
              </a:spcAft>
              <a:buNone/>
            </a:pPr>
            <a:r>
              <a:rPr lang="tr-TR" sz="2000" kern="100" dirty="0">
                <a:latin typeface="Times New Roman" panose="02020603050405020304" pitchFamily="18" charset="0"/>
                <a:ea typeface="Aptos" panose="020B0004020202020204" pitchFamily="34" charset="0"/>
                <a:cs typeface="Times New Roman" panose="02020603050405020304" pitchFamily="18" charset="0"/>
              </a:rPr>
              <a:t>Türkiye</a:t>
            </a: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 est un pays situé aux latitudes moyennes de l'hémisphère nord 97% de </a:t>
            </a:r>
            <a:r>
              <a:rPr lang="tr-TR" sz="2000" kern="100" dirty="0">
                <a:latin typeface="Times New Roman" panose="02020603050405020304" pitchFamily="18" charset="0"/>
                <a:ea typeface="Aptos" panose="020B0004020202020204" pitchFamily="34" charset="0"/>
                <a:cs typeface="Times New Roman" panose="02020603050405020304" pitchFamily="18" charset="0"/>
              </a:rPr>
              <a:t>son </a:t>
            </a:r>
            <a:r>
              <a:rPr lang="tr-TR" sz="2000" kern="100" dirty="0" err="1">
                <a:latin typeface="Times New Roman" panose="02020603050405020304" pitchFamily="18" charset="0"/>
                <a:ea typeface="Aptos" panose="020B0004020202020204" pitchFamily="34" charset="0"/>
                <a:cs typeface="Times New Roman" panose="02020603050405020304" pitchFamily="18" charset="0"/>
              </a:rPr>
              <a:t>territoire</a:t>
            </a:r>
            <a:r>
              <a:rPr lang="tr-TR" sz="2000" kern="100" dirty="0">
                <a:latin typeface="Times New Roman" panose="02020603050405020304" pitchFamily="18" charset="0"/>
                <a:ea typeface="Aptos" panose="020B0004020202020204" pitchFamily="34" charset="0"/>
                <a:cs typeface="Times New Roman" panose="02020603050405020304" pitchFamily="18" charset="0"/>
              </a:rPr>
              <a:t> </a:t>
            </a: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est située en Asie et 3% en Europe. Le Bosphore et les Dardanelles séparent l'Asie et l'Europe. </a:t>
            </a:r>
            <a:r>
              <a:rPr lang="tr-TR" sz="2000" kern="100" dirty="0">
                <a:effectLst/>
                <a:latin typeface="Times New Roman" panose="02020603050405020304" pitchFamily="18" charset="0"/>
                <a:ea typeface="Aptos" panose="020B0004020202020204" pitchFamily="34" charset="0"/>
                <a:cs typeface="Times New Roman" panose="02020603050405020304" pitchFamily="18" charset="0"/>
              </a:rPr>
              <a:t>Türkiye </a:t>
            </a: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est un pays péninsulaire entouré de mers sur trois côtés, d'une superficie de 814 576 km2.</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ctr">
              <a:spcAft>
                <a:spcPts val="800"/>
              </a:spcAft>
              <a:buNone/>
            </a:pP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En 2023, la population de la Turquie s'élèvera à 85 372 377 personnes (* extrait de l'Institut statistique turc. (tuik.gov.tr).</a:t>
            </a:r>
            <a:endParaRPr lang="tr-TR" sz="2000" dirty="0"/>
          </a:p>
        </p:txBody>
      </p:sp>
    </p:spTree>
    <p:extLst>
      <p:ext uri="{BB962C8B-B14F-4D97-AF65-F5344CB8AC3E}">
        <p14:creationId xmlns:p14="http://schemas.microsoft.com/office/powerpoint/2010/main" val="23687752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kişi, şahıs, giyim, ekran görüntüsü içeren bir resim&#10;&#10;Açıklama otomatik olarak oluşturuldu">
            <a:extLst>
              <a:ext uri="{FF2B5EF4-FFF2-40B4-BE49-F238E27FC236}">
                <a16:creationId xmlns:a16="http://schemas.microsoft.com/office/drawing/2014/main" id="{1E4799EE-CC52-0DC8-6204-BFFFAF8AE0A8}"/>
              </a:ext>
            </a:extLst>
          </p:cNvPr>
          <p:cNvPicPr>
            <a:picLocks noChangeAspect="1"/>
          </p:cNvPicPr>
          <p:nvPr/>
        </p:nvPicPr>
        <p:blipFill>
          <a:blip r:embed="rId2">
            <a:extLst>
              <a:ext uri="{28A0092B-C50C-407E-A947-70E740481C1C}">
                <a14:useLocalDpi xmlns:a14="http://schemas.microsoft.com/office/drawing/2010/main" val="0"/>
              </a:ext>
            </a:extLst>
          </a:blip>
          <a:srcRect l="7687"/>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7" name="Resim 6" descr="bilgisayar, grafik tasarım, ekran görüntüsü, tasarım içeren bir resim&#10;&#10;Açıklama otomatik olarak oluşturuldu">
            <a:extLst>
              <a:ext uri="{FF2B5EF4-FFF2-40B4-BE49-F238E27FC236}">
                <a16:creationId xmlns:a16="http://schemas.microsoft.com/office/drawing/2014/main" id="{9A6E90AD-7C7A-A289-C15C-42BEAC537B80}"/>
              </a:ext>
            </a:extLst>
          </p:cNvPr>
          <p:cNvPicPr>
            <a:picLocks noChangeAspect="1"/>
          </p:cNvPicPr>
          <p:nvPr/>
        </p:nvPicPr>
        <p:blipFill>
          <a:blip r:embed="rId3">
            <a:extLst>
              <a:ext uri="{28A0092B-C50C-407E-A947-70E740481C1C}">
                <a14:useLocalDpi xmlns:a14="http://schemas.microsoft.com/office/drawing/2010/main" val="0"/>
              </a:ext>
            </a:extLst>
          </a:blip>
          <a:srcRect t="14725" r="-2" b="3425"/>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6" name="Freeform: Shape 15">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Başlık 1">
            <a:extLst>
              <a:ext uri="{FF2B5EF4-FFF2-40B4-BE49-F238E27FC236}">
                <a16:creationId xmlns:a16="http://schemas.microsoft.com/office/drawing/2014/main" id="{1A3727F7-DCD1-587E-F42D-9BC0D0556585}"/>
              </a:ext>
            </a:extLst>
          </p:cNvPr>
          <p:cNvSpPr>
            <a:spLocks noGrp="1"/>
          </p:cNvSpPr>
          <p:nvPr>
            <p:ph type="title"/>
          </p:nvPr>
        </p:nvSpPr>
        <p:spPr>
          <a:xfrm>
            <a:off x="64008" y="2505456"/>
            <a:ext cx="6425418" cy="1546195"/>
          </a:xfrm>
        </p:spPr>
        <p:txBody>
          <a:bodyPr>
            <a:normAutofit fontScale="90000"/>
          </a:bodyPr>
          <a:lstStyle/>
          <a:p>
            <a:pPr algn="ctr"/>
            <a:r>
              <a:rPr kumimoji="0" lang="fr-FR"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INSTALLATIONS ÉDUCATIVES ET DE SANTÉ</a:t>
            </a:r>
            <a:endParaRPr lang="tr-TR" dirty="0">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2" name="Rectangle 21">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24655249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el yazısı, ofis malzemesi, metin, ofis aleti içeren bir resim&#10;&#10;Açıklama otomatik olarak oluşturuldu">
            <a:extLst>
              <a:ext uri="{FF2B5EF4-FFF2-40B4-BE49-F238E27FC236}">
                <a16:creationId xmlns:a16="http://schemas.microsoft.com/office/drawing/2014/main" id="{869344D4-AAA5-E61F-EAF6-CD01D0D117CD}"/>
              </a:ext>
            </a:extLst>
          </p:cNvPr>
          <p:cNvPicPr>
            <a:picLocks noChangeAspect="1"/>
          </p:cNvPicPr>
          <p:nvPr/>
        </p:nvPicPr>
        <p:blipFill>
          <a:blip r:embed="rId2">
            <a:extLst>
              <a:ext uri="{28A0092B-C50C-407E-A947-70E740481C1C}">
                <a14:useLocalDpi xmlns:a14="http://schemas.microsoft.com/office/drawing/2010/main" val="0"/>
              </a:ext>
            </a:extLst>
          </a:blip>
          <a:srcRect l="40730" r="5982"/>
          <a:stretch/>
        </p:blipFill>
        <p:spPr>
          <a:xfrm>
            <a:off x="5421248" y="10"/>
            <a:ext cx="6770751"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p:nvSpPr>
          <p:cNvPr id="3" name="İçerik Yer Tutucusu 2">
            <a:extLst>
              <a:ext uri="{FF2B5EF4-FFF2-40B4-BE49-F238E27FC236}">
                <a16:creationId xmlns:a16="http://schemas.microsoft.com/office/drawing/2014/main" id="{11CB3551-DC43-2A10-4D0E-7A12A7164161}"/>
              </a:ext>
            </a:extLst>
          </p:cNvPr>
          <p:cNvSpPr>
            <a:spLocks noGrp="1"/>
          </p:cNvSpPr>
          <p:nvPr>
            <p:ph idx="1"/>
          </p:nvPr>
        </p:nvSpPr>
        <p:spPr>
          <a:xfrm>
            <a:off x="212978" y="1533525"/>
            <a:ext cx="6086857" cy="4438650"/>
          </a:xfrm>
        </p:spPr>
        <p:txBody>
          <a:bodyPr anchor="t">
            <a:normAutofit fontScale="85000" lnSpcReduction="10000"/>
          </a:bodyPr>
          <a:lstStyle/>
          <a:p>
            <a:pPr marL="0" marR="0" lvl="0" indent="0" algn="ctr" defTabSz="914400" rtl="0" eaLnBrk="1" fontAlgn="auto" latinLnBrk="0" hangingPunct="1">
              <a:lnSpc>
                <a:spcPct val="90000"/>
              </a:lnSpc>
              <a:spcBef>
                <a:spcPts val="1000"/>
              </a:spcBef>
              <a:spcAft>
                <a:spcPts val="800"/>
              </a:spcAft>
              <a:buClrTx/>
              <a:buSzTx/>
              <a:buFont typeface="Arial" panose="020B0604020202020204" pitchFamily="34" charset="0"/>
              <a:buNone/>
              <a:tabLst/>
              <a:defRPr/>
            </a:pPr>
            <a:r>
              <a:rPr kumimoji="0" lang="tr-TR" sz="28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SYSTÈME ÉDUCATIF TURC</a:t>
            </a:r>
          </a:p>
          <a:p>
            <a:pPr marL="0" marR="0" lvl="0" indent="0" algn="just" defTabSz="914400" rtl="0" eaLnBrk="1" fontAlgn="auto" latinLnBrk="0" hangingPunct="1">
              <a:lnSpc>
                <a:spcPct val="150000"/>
              </a:lnSpc>
              <a:spcBef>
                <a:spcPts val="1000"/>
              </a:spcBef>
              <a:spcAft>
                <a:spcPts val="800"/>
              </a:spcAft>
              <a:buClrTx/>
              <a:buSzTx/>
              <a:buFont typeface="Arial" panose="020B0604020202020204" pitchFamily="34" charset="0"/>
              <a:buNone/>
              <a:tabLst/>
              <a:defRPr/>
            </a:pPr>
            <a:r>
              <a:rPr kumimoji="0" lang="fr-FR" sz="19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Le système éducatif turc se compose de deux grandes parties : l’éducation formelle et l’éducation non </a:t>
            </a:r>
            <a:r>
              <a:rPr kumimoji="0" lang="fr-FR" sz="19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formelle.L’éducation</a:t>
            </a:r>
            <a:r>
              <a:rPr kumimoji="0" lang="fr-FR" sz="19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formelle désigne l’enseignement dispensé de manière programmée à des personnes du même âge et niveau au sein de l’établissement </a:t>
            </a:r>
            <a:r>
              <a:rPr kumimoji="0" lang="fr-FR" sz="19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scolaire.Elle</a:t>
            </a:r>
            <a:r>
              <a:rPr kumimoji="0" lang="fr-FR" sz="19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comprend l’éducation préscolaire, l’enseignement primaire, l’enseignement secondaire et les établissements d’enseignement </a:t>
            </a:r>
            <a:r>
              <a:rPr kumimoji="0" lang="fr-FR" sz="19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supérieur.L’éducation</a:t>
            </a:r>
            <a:r>
              <a:rPr kumimoji="0" lang="fr-FR" sz="19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est obligatoire pour tous les enfants âgés de 6 à 17 ans, indépendamment de leur </a:t>
            </a:r>
            <a:r>
              <a:rPr kumimoji="0" lang="fr-FR" sz="19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nationalité.L’éducation</a:t>
            </a:r>
            <a:r>
              <a:rPr kumimoji="0" lang="fr-FR" sz="19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non formelle, quant à elle, regroupe toutes les formations dispensées en complément ou en dehors de l’éducation formelle.</a:t>
            </a:r>
            <a:endParaRPr lang="tr-TR" sz="1900" dirty="0"/>
          </a:p>
        </p:txBody>
      </p:sp>
    </p:spTree>
    <p:extLst>
      <p:ext uri="{BB962C8B-B14F-4D97-AF65-F5344CB8AC3E}">
        <p14:creationId xmlns:p14="http://schemas.microsoft.com/office/powerpoint/2010/main" val="6911993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ED42CCC-15BC-2A0C-9016-04733DFF0A2B}"/>
              </a:ext>
            </a:extLst>
          </p:cNvPr>
          <p:cNvSpPr>
            <a:spLocks noGrp="1"/>
          </p:cNvSpPr>
          <p:nvPr>
            <p:ph idx="1"/>
          </p:nvPr>
        </p:nvSpPr>
        <p:spPr>
          <a:xfrm>
            <a:off x="790575" y="1670050"/>
            <a:ext cx="10610850" cy="3517900"/>
          </a:xfrm>
        </p:spPr>
        <p:txBody>
          <a:bodyPr>
            <a:normAutofit lnSpcReduction="10000"/>
          </a:bodyPr>
          <a:lstStyle/>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fr-F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Pour avoir le droit à l’éducation, il est obligatoire d’être légalement présent en </a:t>
            </a:r>
            <a:r>
              <a:rPr kumimoji="0" lang="fr-F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Türkiye.L’un</a:t>
            </a:r>
            <a:r>
              <a:rPr kumimoji="0" lang="fr-F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des principes fondamentaux du système éducatif turc est le principe d’universalité et d’</a:t>
            </a:r>
            <a:r>
              <a:rPr kumimoji="0" lang="fr-F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égalité.Le</a:t>
            </a:r>
            <a:r>
              <a:rPr kumimoji="0" lang="fr-F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droit à l’éducation dans les établissements scolaires de notre pays est garanti à tous, indépendamment de la langue, de la race, du sexe ou de la </a:t>
            </a:r>
            <a:r>
              <a:rPr kumimoji="0" lang="fr-F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religion.Dans</a:t>
            </a:r>
            <a:r>
              <a:rPr kumimoji="0" lang="fr-F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notre pays, aucune personne ni aucun groupe ne bénéficie de privilèges en matière d’</a:t>
            </a:r>
            <a:r>
              <a:rPr kumimoji="0" lang="fr-F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éducation.Le</a:t>
            </a:r>
            <a:r>
              <a:rPr kumimoji="0" lang="fr-F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droit à l’éducation est accessible à tous, et il est criminel d’empêcher une personne d’exercer ce droit.</a:t>
            </a:r>
            <a:endParaRPr kumimoji="0" lang="tr-TR"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883576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0B40DAF-85F9-B32E-E4A0-A6E03A976DC3}"/>
              </a:ext>
            </a:extLst>
          </p:cNvPr>
          <p:cNvSpPr>
            <a:spLocks noGrp="1"/>
          </p:cNvSpPr>
          <p:nvPr>
            <p:ph idx="1"/>
          </p:nvPr>
        </p:nvSpPr>
        <p:spPr>
          <a:xfrm>
            <a:off x="838200" y="1253331"/>
            <a:ext cx="10515600" cy="4351338"/>
          </a:xfrm>
        </p:spPr>
        <p:txBody>
          <a:bodyPr>
            <a:normAutofit/>
          </a:bodyPr>
          <a:lstStyle/>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fr-FR"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Après l’enseignement obligatoire, si la personne réussit l’examen, elle est habilitée à s’inscrire dans un programme d’enseignement </a:t>
            </a:r>
            <a:r>
              <a:rPr kumimoji="0" lang="fr-FR" sz="24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supérieur.Les</a:t>
            </a:r>
            <a:r>
              <a:rPr kumimoji="0" lang="fr-FR"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établissements d’enseignement supérieur sont des institutions qui offrent au moins deux années de formation et ont pour objectif de former les individus nécessaires aux branches </a:t>
            </a:r>
            <a:r>
              <a:rPr kumimoji="0" lang="fr-FR" sz="24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scientifiques.Ces</a:t>
            </a:r>
            <a:r>
              <a:rPr kumimoji="0" lang="fr-FR"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établissements comprennent les universités, les facultés, les instituts, les collèges, les conservatoires, les écoles professionnelles ainsi que les centres d’application et de recherche.</a:t>
            </a:r>
            <a:endParaRPr kumimoji="0" lang="tr-TR"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212540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gökyüzü, başlama, kişi, şahıs, mezuniyet içeren bir resim&#10;&#10;Açıklama otomatik olarak oluşturuldu">
            <a:extLst>
              <a:ext uri="{FF2B5EF4-FFF2-40B4-BE49-F238E27FC236}">
                <a16:creationId xmlns:a16="http://schemas.microsoft.com/office/drawing/2014/main" id="{226DBF18-EFAF-69DC-ADEE-E0CE5BE52259}"/>
              </a:ext>
            </a:extLst>
          </p:cNvPr>
          <p:cNvPicPr>
            <a:picLocks noChangeAspect="1"/>
          </p:cNvPicPr>
          <p:nvPr/>
        </p:nvPicPr>
        <p:blipFill>
          <a:blip r:embed="rId2">
            <a:extLst>
              <a:ext uri="{28A0092B-C50C-407E-A947-70E740481C1C}">
                <a14:useLocalDpi xmlns:a14="http://schemas.microsoft.com/office/drawing/2010/main" val="0"/>
              </a:ext>
            </a:extLst>
          </a:blip>
          <a:srcRect l="14150" r="25178" b="1"/>
          <a:stretch/>
        </p:blipFill>
        <p:spPr>
          <a:xfrm>
            <a:off x="6553200" y="10"/>
            <a:ext cx="5638800" cy="6857990"/>
          </a:xfrm>
          <a:prstGeom prst="rect">
            <a:avLst/>
          </a:prstGeom>
        </p:spPr>
      </p:pic>
      <p:sp>
        <p:nvSpPr>
          <p:cNvPr id="3" name="İçerik Yer Tutucusu 2">
            <a:extLst>
              <a:ext uri="{FF2B5EF4-FFF2-40B4-BE49-F238E27FC236}">
                <a16:creationId xmlns:a16="http://schemas.microsoft.com/office/drawing/2014/main" id="{B151836A-6674-ABA8-0DA0-24C1A8274F93}"/>
              </a:ext>
            </a:extLst>
          </p:cNvPr>
          <p:cNvSpPr>
            <a:spLocks noGrp="1"/>
          </p:cNvSpPr>
          <p:nvPr>
            <p:ph idx="1"/>
          </p:nvPr>
        </p:nvSpPr>
        <p:spPr>
          <a:xfrm>
            <a:off x="371094" y="990600"/>
            <a:ext cx="6029706" cy="5248275"/>
          </a:xfrm>
        </p:spPr>
        <p:txBody>
          <a:bodyPr anchor="t">
            <a:normAutofit lnSpcReduction="10000"/>
          </a:bodyPr>
          <a:lstStyle/>
          <a:p>
            <a:pPr marL="228600" marR="0" lvl="0" indent="-2286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fr-F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L’enseignement supérieur comprend les programmes de diplôme d’études supérieures courtes (2 ans), les programmes de licence (4 ans), les programmes de master et les programmes de doctorat.</a:t>
            </a:r>
            <a:endPar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0" lvl="0" indent="0" algn="ctr">
              <a:lnSpc>
                <a:spcPct val="110000"/>
              </a:lnSpc>
              <a:buNone/>
              <a:defRPr/>
            </a:pPr>
            <a:r>
              <a:rPr lang="tr-TR" sz="2400" b="1" kern="100" dirty="0" err="1">
                <a:solidFill>
                  <a:prstClr val="black"/>
                </a:solidFill>
                <a:latin typeface="Times New Roman" panose="02020603050405020304" pitchFamily="18" charset="0"/>
                <a:ea typeface="Aptos" panose="020B0004020202020204" pitchFamily="34" charset="0"/>
                <a:cs typeface="Times New Roman" panose="02020603050405020304" pitchFamily="18" charset="0"/>
              </a:rPr>
              <a:t>Diplôme</a:t>
            </a:r>
            <a:r>
              <a:rPr lang="tr-TR" sz="2400" b="1" kern="100" dirty="0">
                <a:solidFill>
                  <a:prstClr val="black"/>
                </a:solidFill>
                <a:latin typeface="Times New Roman" panose="02020603050405020304" pitchFamily="18" charset="0"/>
                <a:ea typeface="Aptos" panose="020B0004020202020204" pitchFamily="34" charset="0"/>
                <a:cs typeface="Times New Roman" panose="02020603050405020304" pitchFamily="18" charset="0"/>
              </a:rPr>
              <a:t> </a:t>
            </a:r>
            <a:r>
              <a:rPr lang="tr-TR" sz="2400" b="1" kern="100" dirty="0" err="1">
                <a:solidFill>
                  <a:prstClr val="black"/>
                </a:solidFill>
                <a:latin typeface="Times New Roman" panose="02020603050405020304" pitchFamily="18" charset="0"/>
                <a:ea typeface="Aptos" panose="020B0004020202020204" pitchFamily="34" charset="0"/>
                <a:cs typeface="Times New Roman" panose="02020603050405020304" pitchFamily="18" charset="0"/>
              </a:rPr>
              <a:t>d'associé</a:t>
            </a:r>
            <a:endParaRPr kumimoji="0" lang="tr-T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fr-F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Les programmes de diplôme d’études supérieures courtes (DEUST) sont des formations d’au moins deux ans, qui privilégient généralement les étudiants issus de l’enseignement secondaire professionnel et technique, et visent à former une main-d’œuvre qualifiée.</a:t>
            </a:r>
            <a:endPar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0" lvl="0" indent="0" algn="ctr">
              <a:lnSpc>
                <a:spcPct val="110000"/>
              </a:lnSpc>
              <a:buNone/>
              <a:defRPr/>
            </a:pPr>
            <a:r>
              <a:rPr lang="tr-TR" sz="2400" b="1" dirty="0" err="1">
                <a:latin typeface="Times New Roman" panose="02020603050405020304" pitchFamily="18" charset="0"/>
                <a:cs typeface="Times New Roman" panose="02020603050405020304" pitchFamily="18" charset="0"/>
              </a:rPr>
              <a:t>Licence</a:t>
            </a:r>
            <a:endParaRPr kumimoji="0" lang="tr-TR" sz="26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10000"/>
              </a:lnSpc>
              <a:spcBef>
                <a:spcPts val="1000"/>
              </a:spcBef>
              <a:spcAft>
                <a:spcPts val="800"/>
              </a:spcAft>
              <a:buClrTx/>
              <a:buSzTx/>
              <a:buFont typeface="Arial" panose="020B0604020202020204" pitchFamily="34" charset="0"/>
              <a:buChar char="•"/>
              <a:tabLst/>
              <a:defRPr/>
            </a:pPr>
            <a:r>
              <a:rPr kumimoji="0" lang="fr-F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La licence correspond à des programmes d’une durée minimale de quatre ans, fondés sur les acquis de l’élève au cours de l’enseignement </a:t>
            </a:r>
            <a:r>
              <a:rPr kumimoji="0" lang="fr-F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secondaire.En</a:t>
            </a:r>
            <a:r>
              <a:rPr kumimoji="0" lang="fr-F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Türkiye, les étudiants doivent réussir un examen en deux étapes pour accéder aux programmes de licence.</a:t>
            </a:r>
            <a:endPar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61723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4FBB772-6414-560E-27E3-681225FF3BEE}"/>
              </a:ext>
            </a:extLst>
          </p:cNvPr>
          <p:cNvSpPr>
            <a:spLocks noGrp="1"/>
          </p:cNvSpPr>
          <p:nvPr>
            <p:ph idx="1"/>
          </p:nvPr>
        </p:nvSpPr>
        <p:spPr>
          <a:xfrm>
            <a:off x="838200" y="1253331"/>
            <a:ext cx="10515600" cy="4351338"/>
          </a:xfrm>
        </p:spPr>
        <p:txBody>
          <a:bodyPr>
            <a:normAutofit lnSpcReduction="10000"/>
          </a:bodyPr>
          <a:lstStyle/>
          <a:p>
            <a:pPr lvl="0" indent="0" algn="just">
              <a:lnSpc>
                <a:spcPct val="107000"/>
              </a:lnSpc>
              <a:spcAft>
                <a:spcPts val="800"/>
              </a:spcAft>
              <a:buNone/>
              <a:defRPr/>
            </a:pPr>
            <a:r>
              <a:rPr lang="tr-TR" sz="2000" b="1" dirty="0">
                <a:latin typeface="Times New Roman" panose="02020603050405020304" pitchFamily="18" charset="0"/>
                <a:cs typeface="Times New Roman" panose="02020603050405020304" pitchFamily="18" charset="0"/>
              </a:rPr>
              <a:t>Master</a:t>
            </a:r>
            <a:endParaRPr kumimoji="0" lang="tr-TR" sz="20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571500" marR="0" lvl="0" indent="-3429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fr-F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Les programmes de master sont divisés en deux catégories : les masters avec mémoire et les masters sans </a:t>
            </a:r>
            <a:r>
              <a:rPr kumimoji="0" lang="fr-FR" sz="20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mémoire.Après</a:t>
            </a:r>
            <a:r>
              <a:rPr kumimoji="0" lang="fr-F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avoir réussi les examens requis, l’étudiant obtient le droit de s’inscrire au </a:t>
            </a:r>
            <a:r>
              <a:rPr kumimoji="0" lang="fr-FR" sz="20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programme.Dans</a:t>
            </a:r>
            <a:r>
              <a:rPr kumimoji="0" lang="fr-F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les masters avec mémoire, les méthodes de recherche scientifique sont enseignées ; l’objectif est d’acquérir des connaissances à travers ces méthodes, de les utiliser et de les </a:t>
            </a:r>
            <a:r>
              <a:rPr kumimoji="0" lang="fr-FR" sz="20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interpréter.Dans</a:t>
            </a:r>
            <a:r>
              <a:rPr kumimoji="0" lang="fr-F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les masters sans mémoire, l’objectif est d’acquérir et d’appliquer des connaissances dans des domaines professionnels dans lesquels la personne souhaite se spécialiser.</a:t>
            </a:r>
            <a:endParaRPr kumimoji="0" lang="tr-T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lvl="0" indent="0" algn="just">
              <a:lnSpc>
                <a:spcPct val="107000"/>
              </a:lnSpc>
              <a:spcAft>
                <a:spcPts val="800"/>
              </a:spcAft>
              <a:buNone/>
              <a:defRPr/>
            </a:pPr>
            <a:r>
              <a:rPr lang="tr-TR" sz="2000" b="1" dirty="0" err="1">
                <a:latin typeface="Times New Roman" panose="02020603050405020304" pitchFamily="18" charset="0"/>
                <a:cs typeface="Times New Roman" panose="02020603050405020304" pitchFamily="18" charset="0"/>
              </a:rPr>
              <a:t>Doctorat</a:t>
            </a:r>
            <a:endParaRPr kumimoji="0" lang="tr-TR" sz="20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571500" marR="0" lvl="0" indent="-342900" algn="just"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fr-F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Les étudiants qui remplissent les conditions requises et possèdent les qualifications nécessaires peuvent être admis aux programmes de </a:t>
            </a:r>
            <a:r>
              <a:rPr kumimoji="0" lang="fr-FR" sz="20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doctorat.Les</a:t>
            </a:r>
            <a:r>
              <a:rPr kumimoji="0" lang="fr-F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étudiants admis doivent réussir les examens et les travaux exigés.</a:t>
            </a:r>
            <a:endParaRPr kumimoji="0" lang="tr-TR"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4712694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BE3B29A-399A-BC55-0136-BCC5E356FDC7}"/>
              </a:ext>
            </a:extLst>
          </p:cNvPr>
          <p:cNvSpPr>
            <a:spLocks noGrp="1"/>
          </p:cNvSpPr>
          <p:nvPr>
            <p:ph idx="1"/>
          </p:nvPr>
        </p:nvSpPr>
        <p:spPr/>
        <p:txBody>
          <a:bodyPr>
            <a:normAutofit lnSpcReduction="10000"/>
          </a:bodyPr>
          <a:lstStyle/>
          <a:p>
            <a:pPr marL="228600" marR="0" lvl="0" indent="0" algn="just" defTabSz="914400" rtl="0" eaLnBrk="1" fontAlgn="auto" latinLnBrk="0" hangingPunct="1">
              <a:lnSpc>
                <a:spcPct val="150000"/>
              </a:lnSpc>
              <a:spcBef>
                <a:spcPts val="1000"/>
              </a:spcBef>
              <a:spcAft>
                <a:spcPts val="800"/>
              </a:spcAft>
              <a:buClrTx/>
              <a:buSzTx/>
              <a:buFont typeface="Arial" panose="020B0604020202020204" pitchFamily="34" charset="0"/>
              <a:buNone/>
              <a:tabLst/>
              <a:defRPr/>
            </a:pPr>
            <a:r>
              <a:rPr kumimoji="0" lang="fr-F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Conditions d’inscription et d’admission des élèves étrangers dans les écoles turques</a:t>
            </a:r>
            <a:endParaRPr kumimoji="0" lang="tr-T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571500" marR="0" lvl="0" indent="-3429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fr-F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Les élèves étrangers sont tenus d’obtenir un document d’identité ainsi qu’un numéro d’identification auprès de la Direction Générale de la Gestion des Migrations afin de pouvoir bénéficier des établissements scolaires, des droits à l’éducation et d’autres opportunités en </a:t>
            </a:r>
            <a:r>
              <a:rPr kumimoji="0" lang="fr-FR" sz="20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Türkiye.En</a:t>
            </a:r>
            <a:r>
              <a:rPr kumimoji="0" lang="fr-F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outre, ils doivent s’inscrire dans le Système d’Enregistrement des Adresses (MERNIS) pour avoir le droit de s’inscrire et d’étudier dans les établissements </a:t>
            </a:r>
            <a:r>
              <a:rPr kumimoji="0" lang="fr-FR" sz="20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scolaires.Les</a:t>
            </a:r>
            <a:r>
              <a:rPr kumimoji="0" lang="fr-F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élèves qui ne sont pas inscrits dans ce système peuvent assister aux cours en tant qu’élèves invités, mais ils n’ont pas le droit d’obtenir un diplôme.</a:t>
            </a:r>
            <a:endParaRPr lang="tr-TR" dirty="0"/>
          </a:p>
        </p:txBody>
      </p:sp>
    </p:spTree>
    <p:extLst>
      <p:ext uri="{BB962C8B-B14F-4D97-AF65-F5344CB8AC3E}">
        <p14:creationId xmlns:p14="http://schemas.microsoft.com/office/powerpoint/2010/main" val="12815244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B22F758-E865-9A91-7445-05121CE69859}"/>
              </a:ext>
            </a:extLst>
          </p:cNvPr>
          <p:cNvSpPr>
            <a:spLocks noGrp="1"/>
          </p:cNvSpPr>
          <p:nvPr>
            <p:ph idx="1"/>
          </p:nvPr>
        </p:nvSpPr>
        <p:spPr>
          <a:xfrm>
            <a:off x="838200" y="1253331"/>
            <a:ext cx="10515600" cy="4351338"/>
          </a:xfrm>
        </p:spPr>
        <p:txBody>
          <a:bodyPr>
            <a:normAutofit fontScale="85000" lnSpcReduction="10000"/>
          </a:bodyPr>
          <a:lstStyle/>
          <a:p>
            <a:pPr lvl="0" indent="0" algn="ctr">
              <a:lnSpc>
                <a:spcPct val="100000"/>
              </a:lnSpc>
              <a:spcAft>
                <a:spcPts val="800"/>
              </a:spcAft>
              <a:buNone/>
              <a:defRPr/>
            </a:pPr>
            <a:r>
              <a:rPr lang="tr-TR" sz="2200" b="1" dirty="0" err="1">
                <a:latin typeface="Times New Roman" panose="02020603050405020304" pitchFamily="18" charset="0"/>
                <a:cs typeface="Times New Roman" panose="02020603050405020304" pitchFamily="18" charset="0"/>
              </a:rPr>
              <a:t>Accès</a:t>
            </a:r>
            <a:r>
              <a:rPr lang="tr-TR" sz="2200" b="1" dirty="0">
                <a:latin typeface="Times New Roman" panose="02020603050405020304" pitchFamily="18" charset="0"/>
                <a:cs typeface="Times New Roman" panose="02020603050405020304" pitchFamily="18" charset="0"/>
              </a:rPr>
              <a:t> à </a:t>
            </a:r>
            <a:r>
              <a:rPr lang="tr-TR" sz="2200" b="1" dirty="0" err="1">
                <a:latin typeface="Times New Roman" panose="02020603050405020304" pitchFamily="18" charset="0"/>
                <a:cs typeface="Times New Roman" panose="02020603050405020304" pitchFamily="18" charset="0"/>
              </a:rPr>
              <a:t>l’enseignement</a:t>
            </a:r>
            <a:r>
              <a:rPr lang="tr-TR" sz="2200" b="1" dirty="0">
                <a:latin typeface="Times New Roman" panose="02020603050405020304" pitchFamily="18" charset="0"/>
                <a:cs typeface="Times New Roman" panose="02020603050405020304" pitchFamily="18" charset="0"/>
              </a:rPr>
              <a:t> </a:t>
            </a:r>
            <a:r>
              <a:rPr lang="tr-TR" sz="2200" b="1" dirty="0" err="1">
                <a:latin typeface="Times New Roman" panose="02020603050405020304" pitchFamily="18" charset="0"/>
                <a:cs typeface="Times New Roman" panose="02020603050405020304" pitchFamily="18" charset="0"/>
              </a:rPr>
              <a:t>supérieur</a:t>
            </a:r>
            <a:endParaRPr kumimoji="0" lang="tr-TR" sz="22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514350" marR="0" lvl="0" indent="-28575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fr-F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L’examen YÖS (en turc : </a:t>
            </a:r>
            <a:r>
              <a:rPr kumimoji="0" lang="fr-F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Yabancı</a:t>
            </a:r>
            <a:r>
              <a:rPr kumimoji="0" lang="fr-F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fr-F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Uyruklu</a:t>
            </a:r>
            <a:r>
              <a:rPr kumimoji="0" lang="fr-F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fr-F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Öğrenci</a:t>
            </a:r>
            <a:r>
              <a:rPr kumimoji="0" lang="fr-F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fr-F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Sınavı</a:t>
            </a:r>
            <a:r>
              <a:rPr kumimoji="0" lang="fr-F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est organisé par le Centre de Mesure, de Sélection et de Placement (en turc : </a:t>
            </a:r>
            <a:r>
              <a:rPr kumimoji="0" lang="fr-F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Ölçme</a:t>
            </a:r>
            <a:r>
              <a:rPr kumimoji="0" lang="fr-F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fr-F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Seçme</a:t>
            </a:r>
            <a:r>
              <a:rPr kumimoji="0" lang="fr-F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fr-F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ve</a:t>
            </a:r>
            <a:r>
              <a:rPr kumimoji="0" lang="fr-F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fr-F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Yerleştirme</a:t>
            </a:r>
            <a:r>
              <a:rPr kumimoji="0" lang="fr-F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fr-F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Merkezi</a:t>
            </a:r>
            <a:r>
              <a:rPr kumimoji="0" lang="fr-F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ÖSYM).Les universités en Türkiye ne tiennent pas d’examens d’entrée propres pour les étudiants </a:t>
            </a:r>
            <a:r>
              <a:rPr kumimoji="0" lang="fr-F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étrangers.Pour</a:t>
            </a:r>
            <a:r>
              <a:rPr kumimoji="0" lang="fr-F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pouvoir bénéficier du droit à l’éducation et accéder à l’enseignement supérieur, les étudiants étrangers doivent satisfaire aux examens, notes et conditions déterminés par les établissements concernés.</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fr-F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La première condition est que l’étudiant étranger doit être diplômé d’un établissement d’enseignement secondaire.</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fr-F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L’étudiant étranger souhaitant s’inscrire dans une université en Türkiye doit déposer une candidature auprès de l’université concernée, accompagnée des documents </a:t>
            </a:r>
            <a:r>
              <a:rPr kumimoji="0" lang="fr-F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requis.L’université</a:t>
            </a:r>
            <a:r>
              <a:rPr kumimoji="0" lang="fr-F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décide de l’admission ou non de l’étudiant étranger.</a:t>
            </a:r>
            <a:r>
              <a:rPr kumimoji="0" lang="tr-T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fr-F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En général, les étudiants étrangers désirant étudier en Türkiye doivent lire attentivement le titre et le contenu de la rubrique « Ceux qui recevront une éducation à leurs propres frais / Ceux ayant suivi une scolarité secondaire à l’étranger » sur le site du Conseil de l’Enseignement Supérieur (</a:t>
            </a:r>
            <a:r>
              <a:rPr kumimoji="0" lang="fr-F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Yükseköğretim</a:t>
            </a:r>
            <a:r>
              <a:rPr kumimoji="0" lang="fr-F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fr-FR" sz="18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Kurulu</a:t>
            </a:r>
            <a:r>
              <a:rPr kumimoji="0" lang="fr-FR" sz="18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YÖK).</a:t>
            </a:r>
            <a:endParaRPr kumimoji="0" lang="tr-TR"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6050853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74727A3-4830-9A25-1ECF-C15DA872FCEE}"/>
              </a:ext>
            </a:extLst>
          </p:cNvPr>
          <p:cNvSpPr>
            <a:spLocks noGrp="1"/>
          </p:cNvSpPr>
          <p:nvPr>
            <p:ph idx="1"/>
          </p:nvPr>
        </p:nvSpPr>
        <p:spPr/>
        <p:txBody>
          <a:bodyPr>
            <a:normAutofit/>
          </a:bodyPr>
          <a:lstStyle/>
          <a:p>
            <a:pPr marL="228600" marR="0" lvl="0" indent="-228600" algn="just"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Lors de l’admission des étudiants étrangers, les examens ayant le statut d’examen de fin d’études secondaires sont toujours considérés comme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mn-cs"/>
              </a:rPr>
              <a:t>valides.Cependant</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 la validité des examens ayant le statut d’examen d’entrée à l’université est limitée à deux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mn-cs"/>
              </a:rPr>
              <a:t>ans.Les</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 universités publiques et les universités fondations en Türkiye peuvent demander des frais aux </a:t>
            </a:r>
            <a:r>
              <a:rPr kumimoji="0" lang="fr-FR" sz="2400" b="0" i="0" u="none" strike="noStrike" kern="12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mn-cs"/>
              </a:rPr>
              <a:t>étudiants.Le</a:t>
            </a:r>
            <a:r>
              <a:rPr kumimoji="0" lang="fr-FR" sz="2400" b="0" i="0" u="none" strike="noStrike" kern="12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mn-cs"/>
              </a:rPr>
              <a:t> Conseil des Ministres détermine les frais à payer aux universités publiques, tandis que les conseils d’administration des universités fondations déterminent les frais à payer aux universités fondations.</a:t>
            </a:r>
            <a:endParaRPr kumimoji="0" lang="tr-TR" sz="36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31841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2B94367-C7BA-90A5-1AC6-4CDEA8552A58}"/>
              </a:ext>
            </a:extLst>
          </p:cNvPr>
          <p:cNvSpPr>
            <a:spLocks noGrp="1"/>
          </p:cNvSpPr>
          <p:nvPr>
            <p:ph idx="1"/>
          </p:nvPr>
        </p:nvSpPr>
        <p:spPr>
          <a:xfrm>
            <a:off x="838200" y="1253331"/>
            <a:ext cx="6572250" cy="4351338"/>
          </a:xfrm>
        </p:spPr>
        <p:txBody>
          <a:bodyPr>
            <a:normAutofit fontScale="77500" lnSpcReduction="20000"/>
          </a:bodyPr>
          <a:lstStyle/>
          <a:p>
            <a:pPr lvl="0" algn="just">
              <a:lnSpc>
                <a:spcPct val="150000"/>
              </a:lnSpc>
              <a:defRPr/>
            </a:pPr>
            <a:r>
              <a:rPr lang="fr-FR" sz="2200" dirty="0">
                <a:latin typeface="Times New Roman" panose="02020603050405020304" pitchFamily="18" charset="0"/>
                <a:cs typeface="Times New Roman" panose="02020603050405020304" pitchFamily="18" charset="0"/>
              </a:rPr>
              <a:t>L’Université de Karabük, ou KBU en abrégé, est une université publique fondée en 2007.Elle porte le nom de Karabük, la province où elle est située.</a:t>
            </a:r>
            <a:endParaRPr lang="tr-TR" sz="2200" dirty="0">
              <a:latin typeface="Times New Roman" panose="02020603050405020304" pitchFamily="18" charset="0"/>
              <a:cs typeface="Times New Roman" panose="02020603050405020304" pitchFamily="18" charset="0"/>
            </a:endParaRPr>
          </a:p>
          <a:p>
            <a:pPr lvl="0" algn="just">
              <a:lnSpc>
                <a:spcPct val="150000"/>
              </a:lnSpc>
              <a:defRPr/>
            </a:pPr>
            <a:r>
              <a:rPr kumimoji="0" lang="fr-FR" sz="2300" b="0" i="0" u="none" strike="noStrike" kern="1200" cap="none" spc="0" normalizeH="0" baseline="0" noProof="0" dirty="0">
                <a:ln>
                  <a:noFill/>
                </a:ln>
                <a:solidFill>
                  <a:srgbClr val="202122"/>
                </a:solidFill>
                <a:effectLst/>
                <a:uLnTx/>
                <a:uFillTx/>
                <a:latin typeface="Times New Roman" panose="02020603050405020304" pitchFamily="18" charset="0"/>
                <a:ea typeface="+mn-ea"/>
                <a:cs typeface="Times New Roman" panose="02020603050405020304" pitchFamily="18" charset="0"/>
              </a:rPr>
              <a:t>Le campus Fer et Acier de l’Université de Karabük est le campus </a:t>
            </a:r>
            <a:r>
              <a:rPr kumimoji="0" lang="fr-FR" sz="2300" b="0" i="0" u="none" strike="noStrike" kern="1200" cap="none" spc="0" normalizeH="0" baseline="0" noProof="0" dirty="0" err="1">
                <a:ln>
                  <a:noFill/>
                </a:ln>
                <a:solidFill>
                  <a:srgbClr val="202122"/>
                </a:solidFill>
                <a:effectLst/>
                <a:uLnTx/>
                <a:uFillTx/>
                <a:latin typeface="Times New Roman" panose="02020603050405020304" pitchFamily="18" charset="0"/>
                <a:ea typeface="+mn-ea"/>
                <a:cs typeface="Times New Roman" panose="02020603050405020304" pitchFamily="18" charset="0"/>
              </a:rPr>
              <a:t>principal.Ce</a:t>
            </a:r>
            <a:r>
              <a:rPr kumimoji="0" lang="fr-FR" sz="2300" b="0" i="0" u="none" strike="noStrike" kern="1200" cap="none" spc="0" normalizeH="0" baseline="0" noProof="0" dirty="0">
                <a:ln>
                  <a:noFill/>
                </a:ln>
                <a:solidFill>
                  <a:srgbClr val="202122"/>
                </a:solidFill>
                <a:effectLst/>
                <a:uLnTx/>
                <a:uFillTx/>
                <a:latin typeface="Times New Roman" panose="02020603050405020304" pitchFamily="18" charset="0"/>
                <a:ea typeface="+mn-ea"/>
                <a:cs typeface="Times New Roman" panose="02020603050405020304" pitchFamily="18" charset="0"/>
              </a:rPr>
              <a:t> campus comprend de nombreuses facultés, instituts, centres de recherche, terrains de tennis, logements, résidences universitaires et distributeurs automatiques de </a:t>
            </a:r>
            <a:r>
              <a:rPr kumimoji="0" lang="fr-FR" sz="2300" b="0" i="0" u="none" strike="noStrike" kern="1200" cap="none" spc="0" normalizeH="0" baseline="0" noProof="0" dirty="0" err="1">
                <a:ln>
                  <a:noFill/>
                </a:ln>
                <a:solidFill>
                  <a:srgbClr val="202122"/>
                </a:solidFill>
                <a:effectLst/>
                <a:uLnTx/>
                <a:uFillTx/>
                <a:latin typeface="Times New Roman" panose="02020603050405020304" pitchFamily="18" charset="0"/>
                <a:ea typeface="+mn-ea"/>
                <a:cs typeface="Times New Roman" panose="02020603050405020304" pitchFamily="18" charset="0"/>
              </a:rPr>
              <a:t>billets.Il</a:t>
            </a:r>
            <a:r>
              <a:rPr kumimoji="0" lang="fr-FR" sz="2300" b="0" i="0" u="none" strike="noStrike" kern="1200" cap="none" spc="0" normalizeH="0" baseline="0" noProof="0" dirty="0">
                <a:ln>
                  <a:noFill/>
                </a:ln>
                <a:solidFill>
                  <a:srgbClr val="202122"/>
                </a:solidFill>
                <a:effectLst/>
                <a:uLnTx/>
                <a:uFillTx/>
                <a:latin typeface="Times New Roman" panose="02020603050405020304" pitchFamily="18" charset="0"/>
                <a:ea typeface="+mn-ea"/>
                <a:cs typeface="Times New Roman" panose="02020603050405020304" pitchFamily="18" charset="0"/>
              </a:rPr>
              <a:t> dispose également d’une piscine olympique, d’un terrain de football, d’un gymnase couvert, d’un bureau de poste, d’une agence bancaire, d’un jardin botanique et d’une mosquée.</a:t>
            </a:r>
            <a:endParaRPr kumimoji="0" lang="tr-TR" sz="23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9" name="Resim 8" descr="dış mekan, gökyüzü, ağaç, taşıt, araç içeren bir resim&#10;&#10;Açıklama otomatik olarak oluşturuldu">
            <a:extLst>
              <a:ext uri="{FF2B5EF4-FFF2-40B4-BE49-F238E27FC236}">
                <a16:creationId xmlns:a16="http://schemas.microsoft.com/office/drawing/2014/main" id="{099167E6-CA23-C681-6E00-74809C59A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9675" y="1253331"/>
            <a:ext cx="4254500" cy="3823494"/>
          </a:xfrm>
          <a:prstGeom prst="rect">
            <a:avLst/>
          </a:prstGeom>
        </p:spPr>
      </p:pic>
    </p:spTree>
    <p:extLst>
      <p:ext uri="{BB962C8B-B14F-4D97-AF65-F5344CB8AC3E}">
        <p14:creationId xmlns:p14="http://schemas.microsoft.com/office/powerpoint/2010/main" val="3002742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334316-10F9-3000-D346-02E901AE8193}"/>
              </a:ext>
            </a:extLst>
          </p:cNvPr>
          <p:cNvSpPr>
            <a:spLocks noGrp="1"/>
          </p:cNvSpPr>
          <p:nvPr>
            <p:ph type="title"/>
          </p:nvPr>
        </p:nvSpPr>
        <p:spPr>
          <a:xfrm>
            <a:off x="1137034" y="609597"/>
            <a:ext cx="9392421" cy="1330841"/>
          </a:xfrm>
        </p:spPr>
        <p:txBody>
          <a:bodyPr>
            <a:normAutofit/>
          </a:bodyPr>
          <a:lstStyle/>
          <a:p>
            <a:pPr algn="ctr"/>
            <a:r>
              <a:rPr lang="fr-FR" b="1" dirty="0">
                <a:effectLst/>
                <a:latin typeface="Times New Roman" panose="02020603050405020304" pitchFamily="18" charset="0"/>
                <a:ea typeface="Aptos" panose="020B0004020202020204" pitchFamily="34" charset="0"/>
              </a:rPr>
              <a:t>Structure culturelle, traditions et coutumes de la Türkiye</a:t>
            </a:r>
            <a:endParaRPr lang="tr-TR" dirty="0"/>
          </a:p>
        </p:txBody>
      </p:sp>
      <p:sp>
        <p:nvSpPr>
          <p:cNvPr id="3" name="İçerik Yer Tutucusu 2">
            <a:extLst>
              <a:ext uri="{FF2B5EF4-FFF2-40B4-BE49-F238E27FC236}">
                <a16:creationId xmlns:a16="http://schemas.microsoft.com/office/drawing/2014/main" id="{990FBBF0-3A4B-1270-2BFB-A6295C6533FE}"/>
              </a:ext>
            </a:extLst>
          </p:cNvPr>
          <p:cNvSpPr>
            <a:spLocks noGrp="1"/>
          </p:cNvSpPr>
          <p:nvPr>
            <p:ph idx="1"/>
          </p:nvPr>
        </p:nvSpPr>
        <p:spPr>
          <a:xfrm>
            <a:off x="314325" y="2198362"/>
            <a:ext cx="6286499" cy="3917773"/>
          </a:xfrm>
        </p:spPr>
        <p:txBody>
          <a:bodyPr>
            <a:normAutofit fontScale="92500"/>
          </a:bodyPr>
          <a:lstStyle/>
          <a:p>
            <a:pPr marL="0" indent="0" algn="just">
              <a:lnSpc>
                <a:spcPct val="100000"/>
              </a:lnSpc>
              <a:spcAft>
                <a:spcPts val="800"/>
              </a:spcAft>
              <a:buNone/>
            </a:pPr>
            <a:r>
              <a:rPr lang="fr-FR" sz="1800" b="1" kern="100" dirty="0">
                <a:latin typeface="Times New Roman" panose="02020603050405020304" pitchFamily="18" charset="0"/>
                <a:ea typeface="Aptos" panose="020B0004020202020204" pitchFamily="34" charset="0"/>
                <a:cs typeface="Times New Roman" panose="02020603050405020304" pitchFamily="18" charset="0"/>
              </a:rPr>
              <a:t>Langue et caractéristiques du turc</a:t>
            </a:r>
            <a:endParaRPr lang="tr-TR" sz="1800" b="1" kern="100" dirty="0">
              <a:latin typeface="Times New Roman" panose="02020603050405020304" pitchFamily="18" charset="0"/>
              <a:ea typeface="Aptos" panose="020B0004020202020204" pitchFamily="34" charset="0"/>
              <a:cs typeface="Times New Roman" panose="02020603050405020304" pitchFamily="18" charset="0"/>
            </a:endParaRPr>
          </a:p>
          <a:p>
            <a:pPr marL="0" indent="0" algn="just">
              <a:lnSpc>
                <a:spcPct val="100000"/>
              </a:lnSpc>
              <a:spcAft>
                <a:spcPts val="800"/>
              </a:spcAft>
              <a:buNone/>
            </a:pP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La langue officielle de la République de Türkiye est le turc. Le turc est l'une des langues les plus anciennes et les plus profondément enracinées du monde. Les premières traces de turc remontent à 4500-5000 ans. Il existe 168 mots communs entre le sumérien, la langue de la première civilisation connue au monde, et le turc.</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just">
              <a:lnSpc>
                <a:spcPct val="100000"/>
              </a:lnSpc>
              <a:spcAft>
                <a:spcPts val="800"/>
              </a:spcAft>
              <a:buNone/>
            </a:pP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Le turc était parlé sur un vaste territoire allant de la Hongrie à la Chine et de la Sibérie à l'Égypte.</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just">
              <a:lnSpc>
                <a:spcPct val="100000"/>
              </a:lnSpc>
              <a:spcAft>
                <a:spcPts val="800"/>
              </a:spcAft>
              <a:buNone/>
            </a:pP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Le turc est une langue agglutinante. Il existe une racine fixe et des suffixes à cette racine. En turc, les racines ne changent pas en fonction du genre et du temps. L'harmonie vocale est importante en turc. C'est un facteur important qui assure l'harmonie.</a:t>
            </a:r>
            <a:endParaRPr lang="tr-TR" sz="18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Resim 4" descr="harita, metin, atlas içeren bir resim&#10;&#10;Açıklama otomatik olarak oluşturuldu">
            <a:extLst>
              <a:ext uri="{FF2B5EF4-FFF2-40B4-BE49-F238E27FC236}">
                <a16:creationId xmlns:a16="http://schemas.microsoft.com/office/drawing/2014/main" id="{9D05D996-7495-AA6C-2F11-799D22C7E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367" y="2740047"/>
            <a:ext cx="4788505" cy="2645649"/>
          </a:xfrm>
          <a:prstGeom prst="rect">
            <a:avLst/>
          </a:prstGeom>
        </p:spPr>
      </p:pic>
    </p:spTree>
    <p:extLst>
      <p:ext uri="{BB962C8B-B14F-4D97-AF65-F5344CB8AC3E}">
        <p14:creationId xmlns:p14="http://schemas.microsoft.com/office/powerpoint/2010/main" val="11419492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descr="metin, ekran görüntüsü, menü, yazı tipi içeren bir resim">
            <a:extLst>
              <a:ext uri="{FF2B5EF4-FFF2-40B4-BE49-F238E27FC236}">
                <a16:creationId xmlns:a16="http://schemas.microsoft.com/office/drawing/2014/main" id="{B816DCA3-F05F-9441-3447-B967380632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575" y="371474"/>
            <a:ext cx="10515600" cy="3954247"/>
          </a:xfrm>
          <a:prstGeom prst="rect">
            <a:avLst/>
          </a:prstGeom>
        </p:spPr>
      </p:pic>
      <p:sp>
        <p:nvSpPr>
          <p:cNvPr id="6" name="Metin kutusu 5">
            <a:extLst>
              <a:ext uri="{FF2B5EF4-FFF2-40B4-BE49-F238E27FC236}">
                <a16:creationId xmlns:a16="http://schemas.microsoft.com/office/drawing/2014/main" id="{1613C499-6CF1-AB87-2342-D2F868BDAAF4}"/>
              </a:ext>
            </a:extLst>
          </p:cNvPr>
          <p:cNvSpPr txBox="1"/>
          <p:nvPr/>
        </p:nvSpPr>
        <p:spPr>
          <a:xfrm>
            <a:off x="5667375" y="4987409"/>
            <a:ext cx="5886450" cy="369332"/>
          </a:xfrm>
          <a:prstGeom prst="rect">
            <a:avLst/>
          </a:prstGeom>
          <a:noFill/>
        </p:spPr>
        <p:txBody>
          <a:bodyPr wrap="square">
            <a:spAutoFit/>
          </a:bodyPr>
          <a:lstStyle/>
          <a:p>
            <a:r>
              <a:rPr lang="fr-FR" dirty="0"/>
              <a:t>Unités académiques de l'université de Karabük</a:t>
            </a:r>
            <a:endParaRPr lang="tr-TR" dirty="0"/>
          </a:p>
        </p:txBody>
      </p:sp>
    </p:spTree>
    <p:extLst>
      <p:ext uri="{BB962C8B-B14F-4D97-AF65-F5344CB8AC3E}">
        <p14:creationId xmlns:p14="http://schemas.microsoft.com/office/powerpoint/2010/main" val="25451197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giyim, kişi, şahıs, kol, paça, meneviş mavisi içeren bir resim&#10;&#10;Açıklama otomatik olarak oluşturuldu">
            <a:extLst>
              <a:ext uri="{FF2B5EF4-FFF2-40B4-BE49-F238E27FC236}">
                <a16:creationId xmlns:a16="http://schemas.microsoft.com/office/drawing/2014/main" id="{D0B0D463-49F4-D001-25B4-40D77A2C0A7B}"/>
              </a:ext>
            </a:extLst>
          </p:cNvPr>
          <p:cNvPicPr>
            <a:picLocks noChangeAspect="1"/>
          </p:cNvPicPr>
          <p:nvPr/>
        </p:nvPicPr>
        <p:blipFill>
          <a:blip r:embed="rId2">
            <a:extLst>
              <a:ext uri="{28A0092B-C50C-407E-A947-70E740481C1C}">
                <a14:useLocalDpi xmlns:a14="http://schemas.microsoft.com/office/drawing/2010/main" val="0"/>
              </a:ext>
            </a:extLst>
          </a:blip>
          <a:srcRect l="19411" r="33707"/>
          <a:stretch/>
        </p:blipFill>
        <p:spPr>
          <a:xfrm>
            <a:off x="2522358" y="10"/>
            <a:ext cx="9669642" cy="6857990"/>
          </a:xfrm>
          <a:prstGeom prst="rect">
            <a:avLst/>
          </a:prstGeom>
        </p:spPr>
      </p:pic>
      <p:sp>
        <p:nvSpPr>
          <p:cNvPr id="3" name="İçerik Yer Tutucusu 2">
            <a:extLst>
              <a:ext uri="{FF2B5EF4-FFF2-40B4-BE49-F238E27FC236}">
                <a16:creationId xmlns:a16="http://schemas.microsoft.com/office/drawing/2014/main" id="{570F4C55-9F70-5C54-CE55-4EF5ADA3D1AA}"/>
              </a:ext>
            </a:extLst>
          </p:cNvPr>
          <p:cNvSpPr>
            <a:spLocks noGrp="1"/>
          </p:cNvSpPr>
          <p:nvPr>
            <p:ph idx="1"/>
          </p:nvPr>
        </p:nvSpPr>
        <p:spPr>
          <a:xfrm>
            <a:off x="196733" y="1143000"/>
            <a:ext cx="6585067" cy="5219700"/>
          </a:xfrm>
        </p:spPr>
        <p:txBody>
          <a:bodyPr>
            <a:normAutofit fontScale="92500"/>
          </a:body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 SYSTÈME DE SANTÉ DE LA TURQUIE</a:t>
            </a:r>
            <a:endPar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F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es établissements de santé dans le système de santé de la Turquie sont répartis en trois niveaux : les soins de santé primaires, secondaires et tertiaires.</a:t>
            </a:r>
            <a:endParaRPr kumimoji="0" lang="tr-TR"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buFont typeface="+mj-lt"/>
              <a:buAutoNum type="alphaLcPeriod"/>
              <a:defRPr/>
            </a:pPr>
            <a:r>
              <a:rPr lang="fr-FR" sz="2200" dirty="0">
                <a:latin typeface="Times New Roman" panose="02020603050405020304" pitchFamily="18" charset="0"/>
                <a:cs typeface="Times New Roman" panose="02020603050405020304" pitchFamily="18" charset="0"/>
              </a:rPr>
              <a:t>Institutions de soins de santé primaires : centres de santé publics situés dans les districts, centres de santé communautaires, dispensaires de lutte contre la tuberculose.</a:t>
            </a:r>
            <a:endPar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nSpc>
                <a:spcPct val="100000"/>
              </a:lnSpc>
              <a:buFont typeface="+mj-lt"/>
              <a:buAutoNum type="alphaLcPeriod"/>
              <a:defRPr/>
            </a:pPr>
            <a:r>
              <a:rPr lang="fr-FR" sz="2200" dirty="0">
                <a:latin typeface="Times New Roman" panose="02020603050405020304" pitchFamily="18" charset="0"/>
                <a:cs typeface="Times New Roman" panose="02020603050405020304" pitchFamily="18" charset="0"/>
              </a:rPr>
              <a:t>Institutions de soins de santé secondaires : hôpitaux publics</a:t>
            </a:r>
            <a:endParaRPr lang="tr-TR" sz="2200" dirty="0">
              <a:latin typeface="Times New Roman" panose="02020603050405020304" pitchFamily="18" charset="0"/>
              <a:cs typeface="Times New Roman" panose="02020603050405020304" pitchFamily="18" charset="0"/>
            </a:endParaRPr>
          </a:p>
          <a:p>
            <a:pPr marL="342900" lvl="0" indent="-342900">
              <a:lnSpc>
                <a:spcPct val="100000"/>
              </a:lnSpc>
              <a:buFont typeface="+mj-lt"/>
              <a:buAutoNum type="alphaLcPeriod"/>
              <a:defRPr/>
            </a:pPr>
            <a:r>
              <a:rPr lang="fr-FR" sz="2200" dirty="0">
                <a:latin typeface="Times New Roman" panose="02020603050405020304" pitchFamily="18" charset="0"/>
                <a:cs typeface="Times New Roman" panose="02020603050405020304" pitchFamily="18" charset="0"/>
              </a:rPr>
              <a:t>Institutions de soins de santé tertiaires : hôpitaux de formation et de recherche, hôpitaux universitaires</a:t>
            </a:r>
            <a:endParaRPr lang="tr-TR" sz="2200" dirty="0">
              <a:latin typeface="Times New Roman" panose="02020603050405020304" pitchFamily="18" charset="0"/>
              <a:cs typeface="Times New Roman" panose="02020603050405020304" pitchFamily="18" charset="0"/>
            </a:endParaRPr>
          </a:p>
          <a:p>
            <a:pPr marL="342900" lvl="0" indent="-342900">
              <a:lnSpc>
                <a:spcPct val="100000"/>
              </a:lnSpc>
              <a:buFont typeface="+mj-lt"/>
              <a:buAutoNum type="alphaLcPeriod"/>
              <a:defRPr/>
            </a:pPr>
            <a:r>
              <a:rPr lang="fr-FR" sz="2200" dirty="0">
                <a:latin typeface="Times New Roman" panose="02020603050405020304" pitchFamily="18" charset="0"/>
                <a:cs typeface="Times New Roman" panose="02020603050405020304" pitchFamily="18" charset="0"/>
              </a:rPr>
              <a:t>Cependant, les hôpitaux disposent également de services d'urgence pour les situations critiques.</a:t>
            </a:r>
            <a:endPar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967964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2EF3CA6-9BFC-6158-DB38-46EA96231C3B}"/>
              </a:ext>
            </a:extLst>
          </p:cNvPr>
          <p:cNvSpPr>
            <a:spLocks noGrp="1"/>
          </p:cNvSpPr>
          <p:nvPr>
            <p:ph idx="1"/>
          </p:nvPr>
        </p:nvSpPr>
        <p:spPr>
          <a:xfrm>
            <a:off x="838200" y="1733549"/>
            <a:ext cx="10515600" cy="4271169"/>
          </a:xfrm>
        </p:spPr>
        <p:txBody>
          <a:bodyPr/>
          <a:lstStyle/>
          <a:p>
            <a:pPr marL="0" lvl="0" indent="0" algn="just">
              <a:lnSpc>
                <a:spcPct val="107000"/>
              </a:lnSpc>
              <a:spcAft>
                <a:spcPts val="800"/>
              </a:spcAft>
              <a:buNone/>
              <a:defRPr/>
            </a:pPr>
            <a:r>
              <a:rPr lang="fr-FR" sz="2000" b="1" dirty="0">
                <a:latin typeface="Times New Roman" panose="02020603050405020304" pitchFamily="18" charset="0"/>
                <a:cs typeface="Times New Roman" panose="02020603050405020304" pitchFamily="18" charset="0"/>
              </a:rPr>
              <a:t>Institutions de soins de santé primaires</a:t>
            </a:r>
            <a:endParaRPr kumimoji="0" lang="tr-TR" sz="20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fr-F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Ces établissements de santé sont ceux où les patients sans situation d'urgence peuvent recevoir des soins ambulatoires. Les centres de santé communautaires et les centres de santé en font partie. Les étrangers disposant d’un enregistrement d’adresse et d’un permis de séjour peuvent également bénéficier de ces services. Les patients qui ne peuvent pas être traités dans les établissements de soins de santé primaires sont orientés vers des établissements de soins de santé secondaires. Les centres de santé familiaux, également appelés “ASM” ou centres de santé communautaires dans le langage courant, sont des institutions de soins de santé primaires généralement situées dans les quartiers.</a:t>
            </a:r>
            <a:endParaRPr kumimoji="0" lang="tr-T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pic>
        <p:nvPicPr>
          <p:cNvPr id="5" name="Resim 4" descr="metin, logo, yazı tipi, grafik içeren bir resim&#10;&#10;Açıklama otomatik olarak oluşturuldu">
            <a:extLst>
              <a:ext uri="{FF2B5EF4-FFF2-40B4-BE49-F238E27FC236}">
                <a16:creationId xmlns:a16="http://schemas.microsoft.com/office/drawing/2014/main" id="{42476B02-A7FB-AB3E-1684-40F94704C9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50" y="298185"/>
            <a:ext cx="2305050" cy="2064771"/>
          </a:xfrm>
          <a:prstGeom prst="rect">
            <a:avLst/>
          </a:prstGeom>
        </p:spPr>
      </p:pic>
    </p:spTree>
    <p:extLst>
      <p:ext uri="{BB962C8B-B14F-4D97-AF65-F5344CB8AC3E}">
        <p14:creationId xmlns:p14="http://schemas.microsoft.com/office/powerpoint/2010/main" val="16732031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87E88A9-8F73-E4E5-3B20-A54719095308}"/>
              </a:ext>
            </a:extLst>
          </p:cNvPr>
          <p:cNvSpPr>
            <a:spLocks noGrp="1"/>
          </p:cNvSpPr>
          <p:nvPr>
            <p:ph idx="1"/>
          </p:nvPr>
        </p:nvSpPr>
        <p:spPr/>
        <p:txBody>
          <a:bodyPr>
            <a:normAutofit fontScale="92500" lnSpcReduction="10000"/>
          </a:bodyPr>
          <a:lstStyle/>
          <a:p>
            <a:pPr marL="0" lvl="0" indent="0" algn="ctr">
              <a:lnSpc>
                <a:spcPct val="107000"/>
              </a:lnSpc>
              <a:spcAft>
                <a:spcPts val="800"/>
              </a:spcAft>
              <a:buNone/>
              <a:defRPr/>
            </a:pPr>
            <a:r>
              <a:rPr lang="fr-FR" sz="2400" b="1" dirty="0">
                <a:latin typeface="Times New Roman" panose="02020603050405020304" pitchFamily="18" charset="0"/>
                <a:cs typeface="Times New Roman" panose="02020603050405020304" pitchFamily="18" charset="0"/>
              </a:rPr>
              <a:t>Institutions de soins de santé secondaires</a:t>
            </a:r>
            <a:endParaRPr kumimoji="0" lang="tr-T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fr-FR" sz="20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Ces établissements de santé sont des hôpitaux où les patients sont hospitalisés, examinés, diagnostiqués et traités. Les institutions de soins de santé secondaires comprennent les hôpitaux publics qui ne sont pas des hôpitaux universitaires ou de recherche, les polycliniques de district, les centres de santé bucco-dentaire et les hôpitaux publics situés dans les districts. Certains hôpitaux proposent des services d’interprétariat gratuits, tandis que d’autres n’en proposent pas. Il est généralement admis que les étudiants étrangers ne parlant pas le turc ont plus de chances de se rendre dans un hôpital disposant d’un interprète. Si un diagnostic ne peut être établi au cours d’un traitement ou si le traitement du patient nécessite une évaluation plus approfondie, ce dernier est généralement orienté vers des établissements de soins de santé tertiaires.</a:t>
            </a:r>
            <a:endParaRPr kumimoji="0" lang="tr-TR" sz="20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8896720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B560BD5-EEF1-ED36-2089-30F5700FC7E9}"/>
              </a:ext>
            </a:extLst>
          </p:cNvPr>
          <p:cNvSpPr>
            <a:spLocks noGrp="1"/>
          </p:cNvSpPr>
          <p:nvPr>
            <p:ph idx="1"/>
          </p:nvPr>
        </p:nvSpPr>
        <p:spPr>
          <a:xfrm>
            <a:off x="838200" y="758825"/>
            <a:ext cx="10515600" cy="869950"/>
          </a:xfrm>
        </p:spPr>
        <p:txBody>
          <a:bodyPr/>
          <a:lstStyle/>
          <a:p>
            <a:pPr marL="0" lvl="0" indent="0" algn="ctr">
              <a:buNone/>
              <a:defRPr/>
            </a:pPr>
            <a:r>
              <a:rPr lang="fr-FR" dirty="0">
                <a:solidFill>
                  <a:prstClr val="black"/>
                </a:solidFill>
                <a:latin typeface="Times New Roman" panose="02020603050405020304" pitchFamily="18" charset="0"/>
                <a:cs typeface="Times New Roman" panose="02020603050405020304" pitchFamily="18" charset="0"/>
              </a:rPr>
              <a:t>Les établissements de soins secondaires de Karabük</a:t>
            </a:r>
            <a:endParaRPr kumimoji="0" lang="tr-T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Resim 4" descr="metin, dış mekan, bina, gökyüzü içeren bir resim&#10;&#10;Açıklama otomatik olarak oluşturuldu">
            <a:extLst>
              <a:ext uri="{FF2B5EF4-FFF2-40B4-BE49-F238E27FC236}">
                <a16:creationId xmlns:a16="http://schemas.microsoft.com/office/drawing/2014/main" id="{5745177A-41DE-7E6D-128E-9090CBF2F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3675" y="1924050"/>
            <a:ext cx="4943475" cy="3009900"/>
          </a:xfrm>
          <a:prstGeom prst="rect">
            <a:avLst/>
          </a:prstGeom>
        </p:spPr>
      </p:pic>
      <p:pic>
        <p:nvPicPr>
          <p:cNvPr id="7" name="Resim 6" descr="dış mekan, bina, gökyüzü, ağaç içeren bir resim&#10;&#10;Açıklama otomatik olarak oluşturuldu">
            <a:extLst>
              <a:ext uri="{FF2B5EF4-FFF2-40B4-BE49-F238E27FC236}">
                <a16:creationId xmlns:a16="http://schemas.microsoft.com/office/drawing/2014/main" id="{1C6F11FB-F8F4-6239-DB9B-A716FA14B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24050"/>
            <a:ext cx="4514850" cy="3009900"/>
          </a:xfrm>
          <a:prstGeom prst="rect">
            <a:avLst/>
          </a:prstGeom>
        </p:spPr>
      </p:pic>
      <p:sp>
        <p:nvSpPr>
          <p:cNvPr id="8" name="Metin kutusu 7">
            <a:extLst>
              <a:ext uri="{FF2B5EF4-FFF2-40B4-BE49-F238E27FC236}">
                <a16:creationId xmlns:a16="http://schemas.microsoft.com/office/drawing/2014/main" id="{16205652-3B60-54B8-83CC-A816ECFC15B1}"/>
              </a:ext>
            </a:extLst>
          </p:cNvPr>
          <p:cNvSpPr txBox="1"/>
          <p:nvPr/>
        </p:nvSpPr>
        <p:spPr>
          <a:xfrm>
            <a:off x="600075" y="5381625"/>
            <a:ext cx="4991100" cy="707886"/>
          </a:xfrm>
          <a:prstGeom prst="rect">
            <a:avLst/>
          </a:prstGeom>
          <a:noFill/>
        </p:spPr>
        <p:txBody>
          <a:bodyPr wrap="square" rtlCol="0">
            <a:spAutoFit/>
          </a:bodyPr>
          <a:lstStyle/>
          <a:p>
            <a:pPr lvl="0" algn="ctr">
              <a:defRPr/>
            </a:pPr>
            <a:r>
              <a:rPr lang="fr-FR" sz="2000" b="1" dirty="0">
                <a:solidFill>
                  <a:prstClr val="black"/>
                </a:solidFill>
                <a:latin typeface="Times New Roman" panose="02020603050405020304" pitchFamily="18" charset="0"/>
                <a:cs typeface="Times New Roman" panose="02020603050405020304" pitchFamily="18" charset="0"/>
              </a:rPr>
              <a:t>L'hôpital public du district de </a:t>
            </a:r>
            <a:r>
              <a:rPr lang="fr-FR" sz="2000" b="1" dirty="0" err="1">
                <a:solidFill>
                  <a:prstClr val="black"/>
                </a:solidFill>
                <a:latin typeface="Times New Roman" panose="02020603050405020304" pitchFamily="18" charset="0"/>
                <a:cs typeface="Times New Roman" panose="02020603050405020304" pitchFamily="18" charset="0"/>
              </a:rPr>
              <a:t>Safranbolu</a:t>
            </a:r>
            <a:r>
              <a:rPr lang="fr-FR" sz="2000" b="1" dirty="0">
                <a:solidFill>
                  <a:prstClr val="black"/>
                </a:solidFill>
                <a:latin typeface="Times New Roman" panose="02020603050405020304" pitchFamily="18" charset="0"/>
                <a:cs typeface="Times New Roman" panose="02020603050405020304" pitchFamily="18" charset="0"/>
              </a:rPr>
              <a:t>, Karabük</a:t>
            </a:r>
            <a:endPar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Metin kutusu 8">
            <a:extLst>
              <a:ext uri="{FF2B5EF4-FFF2-40B4-BE49-F238E27FC236}">
                <a16:creationId xmlns:a16="http://schemas.microsoft.com/office/drawing/2014/main" id="{BF06C261-ABD0-93FD-302A-FD71F3F2A2BC}"/>
              </a:ext>
            </a:extLst>
          </p:cNvPr>
          <p:cNvSpPr txBox="1"/>
          <p:nvPr/>
        </p:nvSpPr>
        <p:spPr>
          <a:xfrm>
            <a:off x="6519862" y="5381625"/>
            <a:ext cx="49911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L'hôpital d'éducation et de recherche en santé bucco-dentaire de Karabük</a:t>
            </a:r>
            <a:endParaRPr kumimoji="0" lang="tr-TR"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010522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58F8B38-A5F9-28F5-2FA7-3237767FCFEF}"/>
              </a:ext>
            </a:extLst>
          </p:cNvPr>
          <p:cNvSpPr>
            <a:spLocks noGrp="1"/>
          </p:cNvSpPr>
          <p:nvPr>
            <p:ph idx="1"/>
          </p:nvPr>
        </p:nvSpPr>
        <p:spPr/>
        <p:txBody>
          <a:bodyPr/>
          <a:lstStyle/>
          <a:p>
            <a:pPr marL="0" lvl="0" indent="0" algn="ctr">
              <a:lnSpc>
                <a:spcPct val="150000"/>
              </a:lnSpc>
              <a:spcAft>
                <a:spcPts val="800"/>
              </a:spcAft>
              <a:buNone/>
              <a:defRPr/>
            </a:pPr>
            <a:r>
              <a:rPr lang="tr-TR" sz="2400" b="1" dirty="0" err="1"/>
              <a:t>Tertiaire</a:t>
            </a:r>
            <a:r>
              <a:rPr lang="tr-TR" sz="2400" b="1" dirty="0"/>
              <a:t> </a:t>
            </a:r>
            <a:r>
              <a:rPr lang="tr-TR" sz="2400" b="1" dirty="0" err="1"/>
              <a:t>établissements</a:t>
            </a:r>
            <a:r>
              <a:rPr lang="tr-TR" sz="2400" b="1" dirty="0"/>
              <a:t> de </a:t>
            </a:r>
            <a:r>
              <a:rPr lang="tr-TR" sz="2400" b="1" dirty="0" err="1"/>
              <a:t>santé</a:t>
            </a:r>
            <a:endParaRPr kumimoji="0" lang="tr-T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fr-F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Les établissements de santé tertiaires comprennent les hôpitaux d’enseignement et de recherche, les hôpitaux universitaires, les facultés de médecine affiliées aux universités ainsi que les polycliniques de district. Ces établissements fournissent généralement des services aux patients dont les problèmes ne peuvent être résolus ni par les établissements de soins primaires ni par ceux de soins secondaires, et dont les traitements ne peuvent être assurés par ces derniers.</a:t>
            </a:r>
            <a:endParaRPr lang="tr-TR" dirty="0"/>
          </a:p>
        </p:txBody>
      </p:sp>
    </p:spTree>
    <p:extLst>
      <p:ext uri="{BB962C8B-B14F-4D97-AF65-F5344CB8AC3E}">
        <p14:creationId xmlns:p14="http://schemas.microsoft.com/office/powerpoint/2010/main" val="31566664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4680DF3-D7FC-C69B-BEAB-6975D164A9C1}"/>
              </a:ext>
            </a:extLst>
          </p:cNvPr>
          <p:cNvSpPr>
            <a:spLocks noGrp="1"/>
          </p:cNvSpPr>
          <p:nvPr>
            <p:ph idx="1"/>
          </p:nvPr>
        </p:nvSpPr>
        <p:spPr>
          <a:xfrm>
            <a:off x="838200" y="720725"/>
            <a:ext cx="10515600" cy="679450"/>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Les établissements de santé tertiaires à Karabük</a:t>
            </a:r>
            <a:endParaRPr lang="tr-TR" dirty="0"/>
          </a:p>
        </p:txBody>
      </p:sp>
      <p:pic>
        <p:nvPicPr>
          <p:cNvPr id="5" name="Resim 4" descr="dış mekan, ticari bina, gökyüzü, mimari içeren bir resim&#10;&#10;Açıklama otomatik olarak oluşturuldu">
            <a:extLst>
              <a:ext uri="{FF2B5EF4-FFF2-40B4-BE49-F238E27FC236}">
                <a16:creationId xmlns:a16="http://schemas.microsoft.com/office/drawing/2014/main" id="{E6FC1172-8CC4-BDC4-967A-BEEBA366D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2085974"/>
            <a:ext cx="4995333" cy="2809875"/>
          </a:xfrm>
          <a:prstGeom prst="rect">
            <a:avLst/>
          </a:prstGeom>
        </p:spPr>
      </p:pic>
      <p:pic>
        <p:nvPicPr>
          <p:cNvPr id="7" name="Resim 6" descr="dış mekan, gökyüzü, mimari, bina içeren bir resim&#10;&#10;Açıklama otomatik olarak oluşturuldu">
            <a:extLst>
              <a:ext uri="{FF2B5EF4-FFF2-40B4-BE49-F238E27FC236}">
                <a16:creationId xmlns:a16="http://schemas.microsoft.com/office/drawing/2014/main" id="{EA08EA2E-1835-5FF4-C5AE-254D98B5A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467" y="2085974"/>
            <a:ext cx="4995333" cy="2809875"/>
          </a:xfrm>
          <a:prstGeom prst="rect">
            <a:avLst/>
          </a:prstGeom>
        </p:spPr>
      </p:pic>
      <p:sp>
        <p:nvSpPr>
          <p:cNvPr id="8" name="Metin kutusu 7">
            <a:extLst>
              <a:ext uri="{FF2B5EF4-FFF2-40B4-BE49-F238E27FC236}">
                <a16:creationId xmlns:a16="http://schemas.microsoft.com/office/drawing/2014/main" id="{23C451A2-6433-57E6-6A2F-83AD0C8303B4}"/>
              </a:ext>
            </a:extLst>
          </p:cNvPr>
          <p:cNvSpPr txBox="1"/>
          <p:nvPr/>
        </p:nvSpPr>
        <p:spPr>
          <a:xfrm>
            <a:off x="6267450" y="5133975"/>
            <a:ext cx="508635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Bâtiment de service additionnel </a:t>
            </a:r>
            <a:r>
              <a:rPr kumimoji="0" lang="fr-FR"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Beşbinevler</a:t>
            </a:r>
            <a:r>
              <a:rPr kumimoji="0" lang="fr-F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de l’Hôpital de formation et de recherche de Karabük</a:t>
            </a:r>
            <a:endParaRPr kumimoji="0" lang="tr-TR"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 name="Metin kutusu 9">
            <a:extLst>
              <a:ext uri="{FF2B5EF4-FFF2-40B4-BE49-F238E27FC236}">
                <a16:creationId xmlns:a16="http://schemas.microsoft.com/office/drawing/2014/main" id="{6CE6AEAD-5363-8257-5B75-41115A5CD230}"/>
              </a:ext>
            </a:extLst>
          </p:cNvPr>
          <p:cNvSpPr txBox="1"/>
          <p:nvPr/>
        </p:nvSpPr>
        <p:spPr>
          <a:xfrm>
            <a:off x="838199" y="5133974"/>
            <a:ext cx="5086352" cy="646331"/>
          </a:xfrm>
          <a:prstGeom prst="rect">
            <a:avLst/>
          </a:prstGeom>
          <a:noFill/>
        </p:spPr>
        <p:txBody>
          <a:bodyPr wrap="square" rtlCol="0">
            <a:spAutoFit/>
          </a:bodyPr>
          <a:lstStyle/>
          <a:p>
            <a:pPr lvl="0" algn="ctr">
              <a:defRPr/>
            </a:pPr>
            <a:r>
              <a:rPr lang="fr-FR" b="1" dirty="0">
                <a:latin typeface="Times New Roman" panose="02020603050405020304" pitchFamily="18" charset="0"/>
                <a:cs typeface="Times New Roman" panose="02020603050405020304" pitchFamily="18" charset="0"/>
              </a:rPr>
              <a:t>Hôpital universitaire de formation et de recherche de Karabük</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09249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398BF6F-42EE-09D4-25AF-8CB07334B884}"/>
              </a:ext>
            </a:extLst>
          </p:cNvPr>
          <p:cNvSpPr>
            <a:spLocks noGrp="1"/>
          </p:cNvSpPr>
          <p:nvPr>
            <p:ph idx="1"/>
          </p:nvPr>
        </p:nvSpPr>
        <p:spPr>
          <a:xfrm>
            <a:off x="455677" y="937211"/>
            <a:ext cx="5638799" cy="5568363"/>
          </a:xfrm>
        </p:spPr>
        <p:txBody>
          <a:bodyPr>
            <a:normAutofit lnSpcReduction="10000"/>
          </a:bodyPr>
          <a:lstStyle/>
          <a:p>
            <a:pPr marL="0" lvl="0" indent="0" algn="ctr">
              <a:lnSpc>
                <a:spcPct val="150000"/>
              </a:lnSpc>
              <a:spcAft>
                <a:spcPts val="800"/>
              </a:spcAft>
              <a:buNone/>
              <a:defRPr/>
            </a:pPr>
            <a:r>
              <a:rPr lang="tr-TR" sz="2000" b="1" dirty="0">
                <a:latin typeface="Times New Roman" panose="02020603050405020304" pitchFamily="18" charset="0"/>
                <a:cs typeface="Times New Roman" panose="02020603050405020304" pitchFamily="18" charset="0"/>
              </a:rPr>
              <a:t>Services de </a:t>
            </a:r>
            <a:r>
              <a:rPr lang="tr-TR" sz="2000" b="1" dirty="0" err="1">
                <a:latin typeface="Times New Roman" panose="02020603050405020304" pitchFamily="18" charset="0"/>
                <a:cs typeface="Times New Roman" panose="02020603050405020304" pitchFamily="18" charset="0"/>
              </a:rPr>
              <a:t>santé</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d’urgence</a:t>
            </a:r>
            <a:endParaRPr kumimoji="0" lang="tr-TR" sz="20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fr-FR"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Les services de santé d’urgence sont disponibles 24 heures sur 24 afin d’assister les citoyens en cas de maladie ou de blessure urgente. En situation d’urgence, les patients peuvent bénéficier des unités d’urgence des hôpitaux.</a:t>
            </a:r>
            <a:endParaRPr kumimoji="0" lang="tr-TR"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fr-FR"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Le 112 est un numéro d’appel d’urgence que les patients peuvent joindre gratuitement à tout moment de la journée en cas de maladie ou de blessure. Grâce à cette ligne téléphonique d’urgence, la gravité de la situation ainsi que la localisation de la personne sont déterminées, et une ambulance est envoyée depuis l’hôpital le plus proche sur les lieux. Après la première intervention médicale sur place, le patient est transféré à l’hôpital.</a:t>
            </a:r>
            <a:endParaRPr kumimoji="0" lang="tr-TR"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pic>
        <p:nvPicPr>
          <p:cNvPr id="7" name="Resim 6" descr="metin, taşıt, araç, kara taşıtı, elektronik yön işaretleri içeren bir resim&#10;&#10;Açıklama otomatik olarak oluşturuldu">
            <a:extLst>
              <a:ext uri="{FF2B5EF4-FFF2-40B4-BE49-F238E27FC236}">
                <a16:creationId xmlns:a16="http://schemas.microsoft.com/office/drawing/2014/main" id="{DA8566E9-0BD5-C104-22FE-F7C5A90804AB}"/>
              </a:ext>
            </a:extLst>
          </p:cNvPr>
          <p:cNvPicPr>
            <a:picLocks noChangeAspect="1"/>
          </p:cNvPicPr>
          <p:nvPr/>
        </p:nvPicPr>
        <p:blipFill>
          <a:blip r:embed="rId2">
            <a:extLst>
              <a:ext uri="{28A0092B-C50C-407E-A947-70E740481C1C}">
                <a14:useLocalDpi xmlns:a14="http://schemas.microsoft.com/office/drawing/2010/main" val="0"/>
              </a:ext>
            </a:extLst>
          </a:blip>
          <a:srcRect t="9879" r="-1" b="-1"/>
          <a:stretch/>
        </p:blipFill>
        <p:spPr>
          <a:xfrm>
            <a:off x="6276974" y="-4"/>
            <a:ext cx="5915025"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Resim 4" descr="taşıt, araç, metin, kara taşıtı, tekerlek içeren bir resim&#10;&#10;Açıklama otomatik olarak oluşturuldu">
            <a:extLst>
              <a:ext uri="{FF2B5EF4-FFF2-40B4-BE49-F238E27FC236}">
                <a16:creationId xmlns:a16="http://schemas.microsoft.com/office/drawing/2014/main" id="{244374A6-6F85-4854-238D-15ED8CC93938}"/>
              </a:ext>
            </a:extLst>
          </p:cNvPr>
          <p:cNvPicPr>
            <a:picLocks noChangeAspect="1"/>
          </p:cNvPicPr>
          <p:nvPr/>
        </p:nvPicPr>
        <p:blipFill>
          <a:blip r:embed="rId3">
            <a:extLst>
              <a:ext uri="{28A0092B-C50C-407E-A947-70E740481C1C}">
                <a14:useLocalDpi xmlns:a14="http://schemas.microsoft.com/office/drawing/2010/main" val="0"/>
              </a:ext>
            </a:extLst>
          </a:blip>
          <a:srcRect t="6381" b="39107"/>
          <a:stretch/>
        </p:blipFill>
        <p:spPr>
          <a:xfrm>
            <a:off x="6096000" y="3802961"/>
            <a:ext cx="6103109"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41157339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1D0134F-A240-255A-CCFC-692608E62C5A}"/>
              </a:ext>
            </a:extLst>
          </p:cNvPr>
          <p:cNvSpPr>
            <a:spLocks noGrp="1"/>
          </p:cNvSpPr>
          <p:nvPr>
            <p:ph idx="1"/>
          </p:nvPr>
        </p:nvSpPr>
        <p:spPr>
          <a:xfrm>
            <a:off x="838200" y="1253331"/>
            <a:ext cx="10515600" cy="4351338"/>
          </a:xfrm>
        </p:spPr>
        <p:txBody>
          <a:bodyPr>
            <a:normAutofit/>
          </a:bodyPr>
          <a:lstStyle/>
          <a:p>
            <a:pPr marL="0" indent="0" algn="ctr">
              <a:lnSpc>
                <a:spcPct val="107000"/>
              </a:lnSpc>
              <a:spcAft>
                <a:spcPts val="800"/>
              </a:spcAft>
              <a:buNone/>
            </a:pPr>
            <a:r>
              <a:rPr lang="fr-FR" sz="2400" b="1" dirty="0">
                <a:latin typeface="Times New Roman" panose="02020603050405020304" pitchFamily="18" charset="0"/>
                <a:cs typeface="Times New Roman" panose="02020603050405020304" pitchFamily="18" charset="0"/>
              </a:rPr>
              <a:t>Prendre un rendez-vous à l’hôpital</a:t>
            </a:r>
            <a:endParaRPr lang="tr-TR"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Le système MHRS (Système centralisé de prise de rendez-vous médicaux) permet aux citoyens de prendre rendez-vous avec les hôpitaux, les services de santé bucco-dentaire et les médecins généralistes en appelant le numéro </a:t>
            </a:r>
            <a:r>
              <a:rPr lang="fr-FR" sz="2000" kern="100" dirty="0" err="1">
                <a:effectLst/>
                <a:latin typeface="Times New Roman" panose="02020603050405020304" pitchFamily="18" charset="0"/>
                <a:ea typeface="Aptos" panose="020B0004020202020204" pitchFamily="34" charset="0"/>
                <a:cs typeface="Times New Roman" panose="02020603050405020304" pitchFamily="18" charset="0"/>
              </a:rPr>
              <a:t>Alo</a:t>
            </a: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 182, via le site web ou l’application mobile MHRS. Les patients qui se rendent à l’hôpital sans rendez-vous ne peuvent pas être examinés immédiatement et risquent d’attendre longtemps.</a:t>
            </a:r>
            <a:endParaRPr lang="tr-TR" sz="20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tr-TR" sz="2000" dirty="0" err="1">
                <a:latin typeface="Times New Roman" panose="02020603050405020304" pitchFamily="18" charset="0"/>
                <a:cs typeface="Times New Roman" panose="02020603050405020304" pitchFamily="18" charset="0"/>
              </a:rPr>
              <a:t>Contact</a:t>
            </a:r>
            <a:r>
              <a:rPr lang="tr-TR" sz="2000" dirty="0">
                <a:latin typeface="Times New Roman" panose="02020603050405020304" pitchFamily="18" charset="0"/>
                <a:cs typeface="Times New Roman" panose="02020603050405020304" pitchFamily="18" charset="0"/>
              </a:rPr>
              <a:t> : Alo 182</a:t>
            </a:r>
          </a:p>
          <a:p>
            <a:pPr algn="just">
              <a:lnSpc>
                <a:spcPct val="150000"/>
              </a:lnSpc>
              <a:spcAft>
                <a:spcPts val="800"/>
              </a:spcAft>
            </a:pP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Adresse web : MHRS | Prendre rendez-vous</a:t>
            </a:r>
            <a:endParaRPr lang="tr-TR" dirty="0"/>
          </a:p>
        </p:txBody>
      </p:sp>
      <p:pic>
        <p:nvPicPr>
          <p:cNvPr id="5" name="Resim 4" descr="metin, yazı tipi, grafik, logo içeren bir resim&#10;&#10;Açıklama otomatik olarak oluşturuldu">
            <a:extLst>
              <a:ext uri="{FF2B5EF4-FFF2-40B4-BE49-F238E27FC236}">
                <a16:creationId xmlns:a16="http://schemas.microsoft.com/office/drawing/2014/main" id="{A8C533D1-39BB-B037-5910-98F2BE572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5111" y="4232910"/>
            <a:ext cx="4086225" cy="2298502"/>
          </a:xfrm>
          <a:prstGeom prst="rect">
            <a:avLst/>
          </a:prstGeom>
        </p:spPr>
      </p:pic>
    </p:spTree>
    <p:extLst>
      <p:ext uri="{BB962C8B-B14F-4D97-AF65-F5344CB8AC3E}">
        <p14:creationId xmlns:p14="http://schemas.microsoft.com/office/powerpoint/2010/main" val="40955328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kişi, şahıs, giyim, palto, gömlek, tişört içeren bir resim&#10;&#10;Açıklama otomatik olarak oluşturuldu">
            <a:extLst>
              <a:ext uri="{FF2B5EF4-FFF2-40B4-BE49-F238E27FC236}">
                <a16:creationId xmlns:a16="http://schemas.microsoft.com/office/drawing/2014/main" id="{91292128-1966-8E72-EAA1-342F681BBBC1}"/>
              </a:ext>
            </a:extLst>
          </p:cNvPr>
          <p:cNvPicPr>
            <a:picLocks noChangeAspect="1"/>
          </p:cNvPicPr>
          <p:nvPr/>
        </p:nvPicPr>
        <p:blipFill>
          <a:blip r:embed="rId2">
            <a:extLst>
              <a:ext uri="{28A0092B-C50C-407E-A947-70E740481C1C}">
                <a14:useLocalDpi xmlns:a14="http://schemas.microsoft.com/office/drawing/2010/main" val="0"/>
              </a:ext>
            </a:extLst>
          </a:blip>
          <a:srcRect t="17671" b="2408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çerik Yer Tutucusu 2">
            <a:extLst>
              <a:ext uri="{FF2B5EF4-FFF2-40B4-BE49-F238E27FC236}">
                <a16:creationId xmlns:a16="http://schemas.microsoft.com/office/drawing/2014/main" id="{5A386B96-6031-1B9D-2645-80577CC268D6}"/>
              </a:ext>
            </a:extLst>
          </p:cNvPr>
          <p:cNvSpPr>
            <a:spLocks noGrp="1"/>
          </p:cNvSpPr>
          <p:nvPr>
            <p:ph idx="1"/>
          </p:nvPr>
        </p:nvSpPr>
        <p:spPr>
          <a:xfrm>
            <a:off x="1137882" y="3781424"/>
            <a:ext cx="10053993" cy="2733675"/>
          </a:xfrm>
        </p:spPr>
        <p:txBody>
          <a:bodyPr anchor="ctr">
            <a:normAutofit lnSpcReduction="10000"/>
          </a:bodyPr>
          <a:lstStyle/>
          <a:p>
            <a:pPr marL="0" indent="0" algn="ctr">
              <a:spcAft>
                <a:spcPts val="800"/>
              </a:spcAft>
              <a:buNone/>
            </a:pPr>
            <a:r>
              <a:rPr lang="tr-TR" sz="2200" b="1" dirty="0" err="1">
                <a:latin typeface="Times New Roman" panose="02020603050405020304" pitchFamily="18" charset="0"/>
                <a:cs typeface="Times New Roman" panose="02020603050405020304" pitchFamily="18" charset="0"/>
              </a:rPr>
              <a:t>Assurance</a:t>
            </a:r>
            <a:r>
              <a:rPr lang="tr-TR" sz="2200" b="1" dirty="0">
                <a:latin typeface="Times New Roman" panose="02020603050405020304" pitchFamily="18" charset="0"/>
                <a:cs typeface="Times New Roman" panose="02020603050405020304" pitchFamily="18" charset="0"/>
              </a:rPr>
              <a:t> </a:t>
            </a:r>
            <a:r>
              <a:rPr lang="tr-TR" sz="2200" b="1" dirty="0" err="1">
                <a:latin typeface="Times New Roman" panose="02020603050405020304" pitchFamily="18" charset="0"/>
                <a:cs typeface="Times New Roman" panose="02020603050405020304" pitchFamily="18" charset="0"/>
              </a:rPr>
              <a:t>maladie</a:t>
            </a:r>
            <a:endParaRPr lang="tr-TR" sz="22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50000"/>
              </a:lnSpc>
              <a:spcAft>
                <a:spcPts val="800"/>
              </a:spcAft>
            </a:pPr>
            <a:r>
              <a:rPr lang="fr-FR" sz="2000" kern="100" dirty="0">
                <a:effectLst/>
                <a:latin typeface="Times New Roman" panose="02020603050405020304" pitchFamily="18" charset="0"/>
                <a:ea typeface="Aptos" panose="020B0004020202020204" pitchFamily="34" charset="0"/>
                <a:cs typeface="Times New Roman" panose="02020603050405020304" pitchFamily="18" charset="0"/>
              </a:rPr>
              <a:t>Les étudiants étrangers ne peuvent pas bénéficier de l’Assurance Maladie Générale (AMG) sans numéro d’identification. Pour obtenir ce numéro, l’étudiant doit d’abord disposer d’une assurance santé privée. Une fois son numéro d’identification obtenu, il peut souscrire à l’Assurance Maladie Générale obligatoire. S’il ne peut pas bénéficier de l’Assurance Maladie Générale, il peut accéder aux services de santé grâce à une assurance santé privée.</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955172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5" descr="bina, sahne, dış mekan, yaya içeren bir resim&#10;&#10;Açıklama otomatik olarak oluşturuldu">
            <a:extLst>
              <a:ext uri="{FF2B5EF4-FFF2-40B4-BE49-F238E27FC236}">
                <a16:creationId xmlns:a16="http://schemas.microsoft.com/office/drawing/2014/main" id="{3DD139C8-2515-A895-82C0-A5AE5CFCCBA3}"/>
              </a:ext>
            </a:extLst>
          </p:cNvPr>
          <p:cNvPicPr>
            <a:picLocks noChangeAspect="1"/>
          </p:cNvPicPr>
          <p:nvPr/>
        </p:nvPicPr>
        <p:blipFill>
          <a:blip r:embed="rId2">
            <a:extLst>
              <a:ext uri="{28A0092B-C50C-407E-A947-70E740481C1C}">
                <a14:useLocalDpi xmlns:a14="http://schemas.microsoft.com/office/drawing/2010/main" val="0"/>
              </a:ext>
            </a:extLst>
          </a:blip>
          <a:srcRect l="13494" r="16007"/>
          <a:stretch/>
        </p:blipFill>
        <p:spPr>
          <a:xfrm>
            <a:off x="255544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96DBAA51-E069-09CA-9D53-15CFB738232A}"/>
              </a:ext>
            </a:extLst>
          </p:cNvPr>
          <p:cNvSpPr>
            <a:spLocks noGrp="1"/>
          </p:cNvSpPr>
          <p:nvPr>
            <p:ph type="title"/>
          </p:nvPr>
        </p:nvSpPr>
        <p:spPr>
          <a:xfrm>
            <a:off x="-33083" y="346075"/>
            <a:ext cx="5467349" cy="1899912"/>
          </a:xfrm>
        </p:spPr>
        <p:txBody>
          <a:bodyPr>
            <a:normAutofit/>
          </a:bodyPr>
          <a:lstStyle/>
          <a:p>
            <a:pPr algn="ctr"/>
            <a:r>
              <a:rPr lang="fr-FR" sz="2400" b="1" dirty="0">
                <a:effectLst/>
                <a:latin typeface="Times New Roman" panose="02020603050405020304" pitchFamily="18" charset="0"/>
                <a:ea typeface="Aptos" panose="020B0004020202020204" pitchFamily="34" charset="0"/>
              </a:rPr>
              <a:t>MORALITÉ GÉNÉRALE ET RÈGLES DE VIE SOCIALE</a:t>
            </a:r>
            <a:endParaRPr lang="tr-TR" sz="2400" dirty="0"/>
          </a:p>
        </p:txBody>
      </p:sp>
      <p:sp>
        <p:nvSpPr>
          <p:cNvPr id="3" name="İçerik Yer Tutucusu 2">
            <a:extLst>
              <a:ext uri="{FF2B5EF4-FFF2-40B4-BE49-F238E27FC236}">
                <a16:creationId xmlns:a16="http://schemas.microsoft.com/office/drawing/2014/main" id="{4D1930C7-79A1-4EE5-6E84-D55A177F6F6F}"/>
              </a:ext>
            </a:extLst>
          </p:cNvPr>
          <p:cNvSpPr>
            <a:spLocks noGrp="1"/>
          </p:cNvSpPr>
          <p:nvPr>
            <p:ph idx="1"/>
          </p:nvPr>
        </p:nvSpPr>
        <p:spPr>
          <a:xfrm>
            <a:off x="66675" y="2434201"/>
            <a:ext cx="5367591" cy="3742762"/>
          </a:xfrm>
        </p:spPr>
        <p:txBody>
          <a:bodyPr>
            <a:normAutofit/>
          </a:bodyPr>
          <a:lstStyle/>
          <a:p>
            <a:pPr marL="0" indent="0" algn="just">
              <a:spcAft>
                <a:spcPts val="800"/>
              </a:spcAft>
              <a:buNone/>
            </a:pPr>
            <a:endParaRPr lang="tr-TR" sz="2000" b="1" kern="100" dirty="0">
              <a:latin typeface="Times New Roman" panose="02020603050405020304" pitchFamily="18" charset="0"/>
              <a:ea typeface="Aptos" panose="020B0004020202020204" pitchFamily="34" charset="0"/>
              <a:cs typeface="Times New Roman" panose="02020603050405020304" pitchFamily="18" charset="0"/>
            </a:endParaRPr>
          </a:p>
          <a:p>
            <a:pPr marL="0" indent="0" algn="just">
              <a:spcAft>
                <a:spcPts val="800"/>
              </a:spcAft>
              <a:buNone/>
            </a:pPr>
            <a:r>
              <a:rPr lang="fr-FR" sz="2000" b="1" kern="100" dirty="0">
                <a:effectLst/>
                <a:latin typeface="Times New Roman" panose="02020603050405020304" pitchFamily="18" charset="0"/>
                <a:ea typeface="Aptos" panose="020B0004020202020204" pitchFamily="34" charset="0"/>
                <a:cs typeface="Times New Roman" panose="02020603050405020304" pitchFamily="18" charset="0"/>
              </a:rPr>
              <a:t>Règles de la vie quotidienne</a:t>
            </a:r>
            <a:endParaRPr lang="tr-TR" sz="20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just">
              <a:spcAft>
                <a:spcPts val="800"/>
              </a:spcAft>
              <a:buNone/>
            </a:pPr>
            <a:r>
              <a:rPr lang="fr-FR" sz="2000" dirty="0">
                <a:effectLst/>
                <a:latin typeface="Times New Roman" panose="02020603050405020304" pitchFamily="18" charset="0"/>
                <a:ea typeface="Aptos" panose="020B0004020202020204" pitchFamily="34" charset="0"/>
                <a:cs typeface="Times New Roman" panose="02020603050405020304" pitchFamily="18" charset="0"/>
              </a:rPr>
              <a:t>Dans la vie sociale, il existe des règles que les gens doivent respecter dans leurs relations avec les autres. Vivre en accord avec ces règles assurera la formation de relations basées sur le respect, la courtoisie et la tolérance dans la société. Quelques règles de courtoisie.</a:t>
            </a:r>
            <a:endParaRPr lang="tr-TR" sz="2000"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96201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descr="metin, gökyüzü, dış mekan, zemin içeren bir resim">
            <a:extLst>
              <a:ext uri="{FF2B5EF4-FFF2-40B4-BE49-F238E27FC236}">
                <a16:creationId xmlns:a16="http://schemas.microsoft.com/office/drawing/2014/main" id="{357EFA64-6B5B-7DA1-8C79-A875DB9EE954}"/>
              </a:ext>
            </a:extLst>
          </p:cNvPr>
          <p:cNvPicPr>
            <a:picLocks noChangeAspect="1"/>
          </p:cNvPicPr>
          <p:nvPr/>
        </p:nvPicPr>
        <p:blipFill>
          <a:blip r:embed="rId2">
            <a:extLst>
              <a:ext uri="{28A0092B-C50C-407E-A947-70E740481C1C}">
                <a14:useLocalDpi xmlns:a14="http://schemas.microsoft.com/office/drawing/2010/main" val="0"/>
              </a:ext>
            </a:extLst>
          </a:blip>
          <a:srcRect l="16739" r="22255" b="1"/>
          <a:stretch/>
        </p:blipFill>
        <p:spPr>
          <a:xfrm>
            <a:off x="857250" y="871146"/>
            <a:ext cx="5361180" cy="5153336"/>
          </a:xfrm>
          <a:prstGeom prst="rect">
            <a:avLst/>
          </a:prstGeom>
        </p:spPr>
      </p:pic>
      <p:sp>
        <p:nvSpPr>
          <p:cNvPr id="3" name="İçerik Yer Tutucusu 2">
            <a:extLst>
              <a:ext uri="{FF2B5EF4-FFF2-40B4-BE49-F238E27FC236}">
                <a16:creationId xmlns:a16="http://schemas.microsoft.com/office/drawing/2014/main" id="{F82518DA-1271-271F-AE8C-9D1A28F9AEE2}"/>
              </a:ext>
            </a:extLst>
          </p:cNvPr>
          <p:cNvSpPr>
            <a:spLocks noGrp="1"/>
          </p:cNvSpPr>
          <p:nvPr>
            <p:ph idx="1"/>
          </p:nvPr>
        </p:nvSpPr>
        <p:spPr>
          <a:xfrm>
            <a:off x="6543676" y="1762505"/>
            <a:ext cx="5191124" cy="4409695"/>
          </a:xfrm>
        </p:spPr>
        <p:txBody>
          <a:bodyPr>
            <a:normAutofit fontScale="92500" lnSpcReduction="10000"/>
          </a:bodyPr>
          <a:lstStyle/>
          <a:p>
            <a:pPr marL="0" lvl="0" indent="0" algn="ctr">
              <a:spcAft>
                <a:spcPts val="800"/>
              </a:spcAft>
              <a:buNone/>
              <a:defRPr/>
            </a:pPr>
            <a:r>
              <a:rPr lang="tr-TR" sz="2000" b="1" dirty="0" err="1">
                <a:latin typeface="Times New Roman" panose="02020603050405020304" pitchFamily="18" charset="0"/>
                <a:cs typeface="Times New Roman" panose="02020603050405020304" pitchFamily="18" charset="0"/>
              </a:rPr>
              <a:t>Pharmacies</a:t>
            </a:r>
            <a:r>
              <a:rPr lang="tr-TR" sz="2000" b="1" dirty="0">
                <a:latin typeface="Times New Roman" panose="02020603050405020304" pitchFamily="18" charset="0"/>
                <a:cs typeface="Times New Roman" panose="02020603050405020304" pitchFamily="18" charset="0"/>
              </a:rPr>
              <a:t> et </a:t>
            </a:r>
            <a:r>
              <a:rPr lang="tr-TR" sz="2000" b="1" dirty="0" err="1">
                <a:latin typeface="Times New Roman" panose="02020603050405020304" pitchFamily="18" charset="0"/>
                <a:cs typeface="Times New Roman" panose="02020603050405020304" pitchFamily="18" charset="0"/>
              </a:rPr>
              <a:t>achats</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pharmaceutiques</a:t>
            </a:r>
            <a:endParaRPr kumimoji="0" lang="tr-TR" sz="20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fr-FR" sz="17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Les médicaments sont achetés dans les pharmacies. Celles-ci se trouvent généralement à proximité des établissements de santé. En semaine, elles sont habituellement ouvertes jusqu’à la fin de la journée, tandis que la nuit et le week-end, des pharmacies de garde assurent le service. Toute personne souhaitant connaître les pharmacies de garde peut consulter cette information sur Internet ou sur les listes affichées aux fenêtres des pharmacies. Certains médicaments sont délivrés sur ordonnance, tandis que d’autres peuvent être achetés sans ordonnance moyennant un paiement.</a:t>
            </a:r>
            <a:endParaRPr lang="tr-TR" sz="1600" dirty="0"/>
          </a:p>
        </p:txBody>
      </p:sp>
    </p:spTree>
    <p:extLst>
      <p:ext uri="{BB962C8B-B14F-4D97-AF65-F5344CB8AC3E}">
        <p14:creationId xmlns:p14="http://schemas.microsoft.com/office/powerpoint/2010/main" val="5216769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F98F28D-FC85-B83F-7217-DAE1AC52690D}"/>
              </a:ext>
            </a:extLst>
          </p:cNvPr>
          <p:cNvSpPr>
            <a:spLocks noGrp="1"/>
          </p:cNvSpPr>
          <p:nvPr>
            <p:ph idx="1"/>
          </p:nvPr>
        </p:nvSpPr>
        <p:spPr>
          <a:xfrm>
            <a:off x="666750" y="1657959"/>
            <a:ext cx="6324600" cy="3961789"/>
          </a:xfrm>
        </p:spPr>
        <p:txBody>
          <a:bodyPr>
            <a:normAutofit fontScale="92500"/>
          </a:bodyPr>
          <a:lstStyle/>
          <a:p>
            <a:pPr marL="0" marR="0" lvl="0" indent="0" algn="ctr" defTabSz="914400" rtl="0" eaLnBrk="1" fontAlgn="auto" latinLnBrk="0" hangingPunct="1">
              <a:lnSpc>
                <a:spcPct val="90000"/>
              </a:lnSpc>
              <a:spcBef>
                <a:spcPts val="1000"/>
              </a:spcBef>
              <a:spcAft>
                <a:spcPts val="800"/>
              </a:spcAft>
              <a:buClrTx/>
              <a:buSzTx/>
              <a:buFont typeface="Arial" panose="020B0604020202020204" pitchFamily="34" charset="0"/>
              <a:buNone/>
              <a:tabLst/>
              <a:defRPr/>
            </a:pPr>
            <a:r>
              <a:rPr kumimoji="0" lang="fr-FR"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Lieux de contact en cas de risques</a:t>
            </a:r>
            <a:endParaRPr kumimoji="0" lang="tr-TR"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fr-FR"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Lieux et numéros de téléphone à contacter en cas de situation défavorable :</a:t>
            </a:r>
            <a:endParaRPr kumimoji="0" lang="tr-TR"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228600" marR="0" lvl="0" indent="-228600" algn="just" defTabSz="914400" rtl="0" eaLnBrk="1" fontAlgn="auto" latinLnBrk="0" hangingPunct="1">
              <a:lnSpc>
                <a:spcPct val="150000"/>
              </a:lnSpc>
              <a:spcBef>
                <a:spcPts val="1000"/>
              </a:spcBef>
              <a:spcAft>
                <a:spcPts val="800"/>
              </a:spcAft>
              <a:buClrTx/>
              <a:buSzTx/>
              <a:buFont typeface="Arial" panose="020B0604020202020204" pitchFamily="34" charset="0"/>
              <a:buChar char="•"/>
              <a:tabLst/>
              <a:defRPr/>
            </a:pPr>
            <a:r>
              <a:rPr kumimoji="0" lang="fr-FR"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En cas de besoin d’aide, il est possible de contacter gratuitement le « Centre d’appels d’urgence » en appelant le numéro 112 depuis n’importe quel endroit en Turquie, 24 heures sur 24 et 7 jours sur 7.</a:t>
            </a:r>
            <a:endParaRPr kumimoji="0" lang="tr-TR" sz="24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pic>
        <p:nvPicPr>
          <p:cNvPr id="5" name="Resim 4" descr="oyuncak içeren bir resim&#10;&#10;Açıklama otomatik olarak oluşturuldu">
            <a:extLst>
              <a:ext uri="{FF2B5EF4-FFF2-40B4-BE49-F238E27FC236}">
                <a16:creationId xmlns:a16="http://schemas.microsoft.com/office/drawing/2014/main" id="{5DDA995E-6452-1B41-0BC9-D868DE195822}"/>
              </a:ext>
            </a:extLst>
          </p:cNvPr>
          <p:cNvPicPr>
            <a:picLocks noChangeAspect="1"/>
          </p:cNvPicPr>
          <p:nvPr/>
        </p:nvPicPr>
        <p:blipFill>
          <a:blip r:embed="rId2">
            <a:extLst>
              <a:ext uri="{28A0092B-C50C-407E-A947-70E740481C1C}">
                <a14:useLocalDpi xmlns:a14="http://schemas.microsoft.com/office/drawing/2010/main" val="0"/>
              </a:ext>
            </a:extLst>
          </a:blip>
          <a:srcRect l="4622"/>
          <a:stretch/>
        </p:blipFill>
        <p:spPr>
          <a:xfrm>
            <a:off x="7318980" y="1657958"/>
            <a:ext cx="3425219" cy="3591208"/>
          </a:xfrm>
          <a:prstGeom prst="rect">
            <a:avLst/>
          </a:prstGeom>
        </p:spPr>
      </p:pic>
    </p:spTree>
    <p:extLst>
      <p:ext uri="{BB962C8B-B14F-4D97-AF65-F5344CB8AC3E}">
        <p14:creationId xmlns:p14="http://schemas.microsoft.com/office/powerpoint/2010/main" val="24650457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EB733F83-40DA-C640-F766-656DED02E0BC}"/>
              </a:ext>
            </a:extLst>
          </p:cNvPr>
          <p:cNvSpPr>
            <a:spLocks noGrp="1"/>
          </p:cNvSpPr>
          <p:nvPr>
            <p:ph idx="1"/>
          </p:nvPr>
        </p:nvSpPr>
        <p:spPr>
          <a:xfrm>
            <a:off x="630936" y="2807208"/>
            <a:ext cx="3429000" cy="3410712"/>
          </a:xfrm>
        </p:spPr>
        <p:txBody>
          <a:bodyPr anchor="t">
            <a:normAutofit/>
          </a:bodyPr>
          <a:lstStyle/>
          <a:p>
            <a:pPr marL="0" lvl="0" indent="0">
              <a:spcAft>
                <a:spcPts val="800"/>
              </a:spcAft>
              <a:buNone/>
              <a:defRPr/>
            </a:pPr>
            <a:r>
              <a:rPr lang="tr-TR" sz="2000" b="1" dirty="0" err="1">
                <a:latin typeface="Times New Roman" panose="02020603050405020304" pitchFamily="18" charset="0"/>
                <a:cs typeface="Times New Roman" panose="02020603050405020304" pitchFamily="18" charset="0"/>
              </a:rPr>
              <a:t>Centres</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d’appel</a:t>
            </a:r>
            <a:r>
              <a:rPr lang="tr-TR" sz="2000" b="1" dirty="0">
                <a:latin typeface="Times New Roman" panose="02020603050405020304" pitchFamily="18" charset="0"/>
                <a:cs typeface="Times New Roman" panose="02020603050405020304" pitchFamily="18" charset="0"/>
              </a:rPr>
              <a:t> </a:t>
            </a:r>
            <a:r>
              <a:rPr lang="tr-TR" sz="2000" b="1" dirty="0" err="1">
                <a:latin typeface="Times New Roman" panose="02020603050405020304" pitchFamily="18" charset="0"/>
                <a:cs typeface="Times New Roman" panose="02020603050405020304" pitchFamily="18" charset="0"/>
              </a:rPr>
              <a:t>d’urgence</a:t>
            </a:r>
            <a:r>
              <a:rPr lang="tr-TR" sz="2000" b="1" dirty="0">
                <a:latin typeface="Times New Roman" panose="02020603050405020304" pitchFamily="18" charset="0"/>
                <a:cs typeface="Times New Roman" panose="02020603050405020304" pitchFamily="18" charset="0"/>
              </a:rPr>
              <a:t> :</a:t>
            </a:r>
            <a:endParaRPr kumimoji="0" lang="tr-TR" sz="20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lvl="0">
              <a:defRPr/>
            </a:pPr>
            <a:r>
              <a:rPr lang="tr-TR" sz="2400" dirty="0">
                <a:latin typeface="Times New Roman" panose="02020603050405020304" pitchFamily="18" charset="0"/>
                <a:cs typeface="Times New Roman" panose="02020603050405020304" pitchFamily="18" charset="0"/>
              </a:rPr>
              <a:t>Services de </a:t>
            </a:r>
            <a:r>
              <a:rPr lang="tr-TR" sz="2400" dirty="0" err="1">
                <a:latin typeface="Times New Roman" panose="02020603050405020304" pitchFamily="18" charset="0"/>
                <a:cs typeface="Times New Roman" panose="02020603050405020304" pitchFamily="18" charset="0"/>
              </a:rPr>
              <a:t>santé</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d’urgence</a:t>
            </a:r>
            <a:endParaRPr kumimoji="0" lang="tr-TR"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lvl="0">
              <a:defRPr/>
            </a:pPr>
            <a:r>
              <a:rPr lang="tr-TR" sz="2400" dirty="0" err="1">
                <a:latin typeface="Times New Roman" panose="02020603050405020304" pitchFamily="18" charset="0"/>
                <a:cs typeface="Times New Roman" panose="02020603050405020304" pitchFamily="18" charset="0"/>
              </a:rPr>
              <a:t>Commissariats</a:t>
            </a:r>
            <a:r>
              <a:rPr lang="tr-TR" sz="2400" dirty="0">
                <a:latin typeface="Times New Roman" panose="02020603050405020304" pitchFamily="18" charset="0"/>
                <a:cs typeface="Times New Roman" panose="02020603050405020304" pitchFamily="18" charset="0"/>
              </a:rPr>
              <a:t> de </a:t>
            </a:r>
            <a:r>
              <a:rPr lang="tr-TR" sz="2400" dirty="0" err="1">
                <a:latin typeface="Times New Roman" panose="02020603050405020304" pitchFamily="18" charset="0"/>
                <a:cs typeface="Times New Roman" panose="02020603050405020304" pitchFamily="18" charset="0"/>
              </a:rPr>
              <a:t>police</a:t>
            </a:r>
            <a:endParaRPr lang="tr-TR" sz="2400" dirty="0">
              <a:latin typeface="Times New Roman" panose="02020603050405020304" pitchFamily="18" charset="0"/>
              <a:cs typeface="Times New Roman" panose="02020603050405020304" pitchFamily="18" charset="0"/>
            </a:endParaRPr>
          </a:p>
          <a:p>
            <a:pPr lvl="0">
              <a:defRPr/>
            </a:pPr>
            <a:r>
              <a:rPr lang="tr-TR" sz="2400" dirty="0" err="1">
                <a:latin typeface="Times New Roman" panose="02020603050405020304" pitchFamily="18" charset="0"/>
                <a:cs typeface="Times New Roman" panose="02020603050405020304" pitchFamily="18" charset="0"/>
              </a:rPr>
              <a:t>Stations</a:t>
            </a:r>
            <a:r>
              <a:rPr lang="tr-TR" sz="2400" dirty="0">
                <a:latin typeface="Times New Roman" panose="02020603050405020304" pitchFamily="18" charset="0"/>
                <a:cs typeface="Times New Roman" panose="02020603050405020304" pitchFamily="18" charset="0"/>
              </a:rPr>
              <a:t> de </a:t>
            </a:r>
            <a:r>
              <a:rPr lang="tr-TR" sz="2400" dirty="0" err="1">
                <a:latin typeface="Times New Roman" panose="02020603050405020304" pitchFamily="18" charset="0"/>
                <a:cs typeface="Times New Roman" panose="02020603050405020304" pitchFamily="18" charset="0"/>
              </a:rPr>
              <a:t>gendarmerie</a:t>
            </a:r>
            <a:endParaRPr lang="tr-TR" sz="2400" dirty="0">
              <a:latin typeface="Times New Roman" panose="02020603050405020304" pitchFamily="18" charset="0"/>
              <a:cs typeface="Times New Roman" panose="02020603050405020304" pitchFamily="18" charset="0"/>
            </a:endParaRPr>
          </a:p>
          <a:p>
            <a:pPr lvl="0">
              <a:defRPr/>
            </a:pP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Brigade</a:t>
            </a:r>
            <a:r>
              <a:rPr kumimoji="0" lang="tr-TR" sz="22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de </a:t>
            </a:r>
            <a:r>
              <a:rPr kumimoji="0" lang="tr-TR" sz="2200" b="0" i="0" u="none" strike="noStrike" kern="100" cap="none" spc="0" normalizeH="0" baseline="0" noProof="0" dirty="0" err="1">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sapeurs-pompiers</a:t>
            </a:r>
            <a:endParaRPr kumimoji="0" lang="tr-TR" sz="22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pic>
        <p:nvPicPr>
          <p:cNvPr id="7" name="Resim 6" descr="metin, gökyüzü, kara taşıtı, taşıt, araç içeren bir resim&#10;&#10;Açıklama otomatik olarak oluşturuldu">
            <a:extLst>
              <a:ext uri="{FF2B5EF4-FFF2-40B4-BE49-F238E27FC236}">
                <a16:creationId xmlns:a16="http://schemas.microsoft.com/office/drawing/2014/main" id="{4140F8A8-2810-07F2-3CDB-9E188EBBB7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4804" y="1677181"/>
            <a:ext cx="7363212" cy="3736829"/>
          </a:xfrm>
          <a:prstGeom prst="rect">
            <a:avLst/>
          </a:prstGeom>
        </p:spPr>
      </p:pic>
    </p:spTree>
    <p:extLst>
      <p:ext uri="{BB962C8B-B14F-4D97-AF65-F5344CB8AC3E}">
        <p14:creationId xmlns:p14="http://schemas.microsoft.com/office/powerpoint/2010/main" val="22392433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2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38" name="Freeform: Shape 2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descr="metin, logo, yazı tipi, grafik tasarım içeren bir resim&#10;&#10;Açıklama otomatik olarak oluşturuldu">
            <a:extLst>
              <a:ext uri="{FF2B5EF4-FFF2-40B4-BE49-F238E27FC236}">
                <a16:creationId xmlns:a16="http://schemas.microsoft.com/office/drawing/2014/main" id="{167A4B87-968F-EDED-39BF-5728A6605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942" y="643467"/>
            <a:ext cx="9904115" cy="5571065"/>
          </a:xfrm>
          <a:prstGeom prst="rect">
            <a:avLst/>
          </a:prstGeom>
          <a:ln>
            <a:noFill/>
          </a:ln>
        </p:spPr>
      </p:pic>
      <p:sp>
        <p:nvSpPr>
          <p:cNvPr id="8" name="Metin kutusu 7">
            <a:extLst>
              <a:ext uri="{FF2B5EF4-FFF2-40B4-BE49-F238E27FC236}">
                <a16:creationId xmlns:a16="http://schemas.microsoft.com/office/drawing/2014/main" id="{A64C4442-37E6-A49A-9F6A-2ECDA30B22BD}"/>
              </a:ext>
            </a:extLst>
          </p:cNvPr>
          <p:cNvSpPr txBox="1"/>
          <p:nvPr/>
        </p:nvSpPr>
        <p:spPr>
          <a:xfrm>
            <a:off x="5143499" y="6351599"/>
            <a:ext cx="1905000" cy="369332"/>
          </a:xfrm>
          <a:prstGeom prst="rect">
            <a:avLst/>
          </a:prstGeom>
          <a:noFill/>
        </p:spPr>
        <p:txBody>
          <a:bodyPr wrap="square" rtlCol="0">
            <a:spAutoFit/>
          </a:bodyPr>
          <a:lstStyle/>
          <a:p>
            <a:pPr algn="ctr"/>
            <a:r>
              <a:rPr lang="tr-T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EKİM 2024</a:t>
            </a:r>
          </a:p>
        </p:txBody>
      </p:sp>
    </p:spTree>
    <p:extLst>
      <p:ext uri="{BB962C8B-B14F-4D97-AF65-F5344CB8AC3E}">
        <p14:creationId xmlns:p14="http://schemas.microsoft.com/office/powerpoint/2010/main" val="1262317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24A61C2-7DC4-A0DC-517C-192DA76CA40C}"/>
              </a:ext>
            </a:extLst>
          </p:cNvPr>
          <p:cNvSpPr>
            <a:spLocks noGrp="1"/>
          </p:cNvSpPr>
          <p:nvPr>
            <p:ph idx="1"/>
          </p:nvPr>
        </p:nvSpPr>
        <p:spPr>
          <a:xfrm>
            <a:off x="838200" y="1253331"/>
            <a:ext cx="10515600" cy="4351338"/>
          </a:xfrm>
        </p:spPr>
        <p:txBody>
          <a:bodyPr>
            <a:normAutofit fontScale="85000" lnSpcReduction="20000"/>
          </a:bodyPr>
          <a:lstStyle/>
          <a:p>
            <a:pPr marL="0" indent="0" algn="just">
              <a:lnSpc>
                <a:spcPct val="107000"/>
              </a:lnSpc>
              <a:spcAft>
                <a:spcPts val="800"/>
              </a:spcAft>
              <a:buNone/>
            </a:pPr>
            <a:r>
              <a:rPr lang="tr-TR" sz="2400" b="1" kern="100" dirty="0" err="1">
                <a:effectLst/>
                <a:latin typeface="Times New Roman" panose="02020603050405020304" pitchFamily="18" charset="0"/>
                <a:ea typeface="Aptos" panose="020B0004020202020204" pitchFamily="34" charset="0"/>
                <a:cs typeface="Times New Roman" panose="02020603050405020304" pitchFamily="18" charset="0"/>
              </a:rPr>
              <a:t>Règles</a:t>
            </a: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tr-TR" sz="2400" b="1" kern="100" dirty="0" err="1">
                <a:effectLst/>
                <a:latin typeface="Times New Roman" panose="02020603050405020304" pitchFamily="18" charset="0"/>
                <a:ea typeface="Aptos" panose="020B0004020202020204" pitchFamily="34" charset="0"/>
                <a:cs typeface="Times New Roman" panose="02020603050405020304" pitchFamily="18" charset="0"/>
              </a:rPr>
              <a:t>générales</a:t>
            </a:r>
            <a:r>
              <a:rPr lang="tr-TR" sz="2400" b="1" kern="100" dirty="0">
                <a:effectLst/>
                <a:latin typeface="Times New Roman" panose="02020603050405020304" pitchFamily="18" charset="0"/>
                <a:ea typeface="Aptos" panose="020B0004020202020204" pitchFamily="34" charset="0"/>
                <a:cs typeface="Times New Roman" panose="02020603050405020304" pitchFamily="18" charset="0"/>
              </a:rPr>
              <a:t> de </a:t>
            </a:r>
            <a:r>
              <a:rPr lang="tr-TR" sz="2400" b="1" kern="100" dirty="0" err="1">
                <a:effectLst/>
                <a:latin typeface="Times New Roman" panose="02020603050405020304" pitchFamily="18" charset="0"/>
                <a:ea typeface="Aptos" panose="020B0004020202020204" pitchFamily="34" charset="0"/>
                <a:cs typeface="Times New Roman" panose="02020603050405020304" pitchFamily="18" charset="0"/>
              </a:rPr>
              <a:t>courtoisie</a:t>
            </a:r>
            <a:endParaRPr lang="tr-TR" sz="24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indent="0" algn="just">
              <a:lnSpc>
                <a:spcPct val="107000"/>
              </a:lnSpc>
              <a:spcAft>
                <a:spcPts val="800"/>
              </a:spcAft>
              <a:buNone/>
            </a:pPr>
            <a:r>
              <a:rPr lang="fr-FR" sz="2400" i="1" kern="100" dirty="0">
                <a:latin typeface="Times New Roman" panose="02020603050405020304" pitchFamily="18" charset="0"/>
                <a:ea typeface="Aptos" panose="020B0004020202020204" pitchFamily="34" charset="0"/>
                <a:cs typeface="Times New Roman" panose="02020603050405020304" pitchFamily="18" charset="0"/>
              </a:rPr>
              <a:t>Les expressions telles que « pourriez-vous s'il vous plaît », « s'il vous plaît », « merci » sont des signes de courtoisie.</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Vous ne devez pas parler fort dans les endroits bondés.</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latin typeface="Times New Roman" panose="02020603050405020304" pitchFamily="18" charset="0"/>
                <a:ea typeface="Aptos" panose="020B0004020202020204" pitchFamily="34" charset="0"/>
                <a:cs typeface="Times New Roman" panose="02020603050405020304" pitchFamily="18" charset="0"/>
              </a:rPr>
              <a:t>Vous ne devez pas attendre ou vous asseoir de manière à gêner les autres dans les espaces communs tels que les routes, les ponts, les parcs, les places, les lieux de culte, les hôpitaux.</a:t>
            </a:r>
            <a:endParaRPr lang="tr-TR" sz="2400" kern="100" dirty="0">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Les toilettes publiques doivent rester propres.</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Il est interdit de jeter des déchets sur les routes, les parcs et les aires de pique-nique.</a:t>
            </a:r>
            <a:endParaRPr lang="tr-TR"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a:lnSpc>
                <a:spcPct val="107000"/>
              </a:lnSpc>
              <a:spcAft>
                <a:spcPts val="800"/>
              </a:spcAft>
            </a:pPr>
            <a:r>
              <a:rPr lang="fr-FR" sz="2400" kern="100" dirty="0">
                <a:effectLst/>
                <a:latin typeface="Times New Roman" panose="02020603050405020304" pitchFamily="18" charset="0"/>
                <a:ea typeface="Aptos" panose="020B0004020202020204" pitchFamily="34" charset="0"/>
                <a:cs typeface="Times New Roman" panose="02020603050405020304" pitchFamily="18" charset="0"/>
              </a:rPr>
              <a:t>Les personnes âgées, les handicapés, les femmes enceintes et les enfants doivent être prioritaires lorsqu'ils montent ou descendent d'un véhicule.</a:t>
            </a:r>
            <a:endParaRPr lang="tr-TR" dirty="0"/>
          </a:p>
        </p:txBody>
      </p:sp>
      <p:pic>
        <p:nvPicPr>
          <p:cNvPr id="2" name="Resim 1" descr="yeşil, tasarım içeren bir resim&#10;&#10;Açıklama otomatik olarak oluşturuldu">
            <a:extLst>
              <a:ext uri="{FF2B5EF4-FFF2-40B4-BE49-F238E27FC236}">
                <a16:creationId xmlns:a16="http://schemas.microsoft.com/office/drawing/2014/main" id="{46BE2092-B943-4808-9953-351A38F01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73462" y="5166359"/>
            <a:ext cx="1865376" cy="1548003"/>
          </a:xfrm>
          <a:prstGeom prst="rect">
            <a:avLst/>
          </a:prstGeom>
        </p:spPr>
      </p:pic>
    </p:spTree>
    <p:extLst>
      <p:ext uri="{BB962C8B-B14F-4D97-AF65-F5344CB8AC3E}">
        <p14:creationId xmlns:p14="http://schemas.microsoft.com/office/powerpoint/2010/main" val="288525417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Slice</Template>
  <TotalTime>5905</TotalTime>
  <Words>7337</Words>
  <Application>Microsoft Office PowerPoint</Application>
  <PresentationFormat>Geniş ekran</PresentationFormat>
  <Paragraphs>275</Paragraphs>
  <Slides>83</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83</vt:i4>
      </vt:variant>
    </vt:vector>
  </HeadingPairs>
  <TitlesOfParts>
    <vt:vector size="89" baseType="lpstr">
      <vt:lpstr>Aptos</vt:lpstr>
      <vt:lpstr>Aptos Display</vt:lpstr>
      <vt:lpstr>Arial</vt:lpstr>
      <vt:lpstr>Calibri</vt:lpstr>
      <vt:lpstr>Times New Roman</vt:lpstr>
      <vt:lpstr>Office Teması</vt:lpstr>
      <vt:lpstr>CENTRE DE RECHERCHE ET D'APPLICATION DE L'ENSEIGNEMENT DU TURC DE L'UNIVERSITE DE KARABÜK</vt:lpstr>
      <vt:lpstr>VIVRE ET S'ADAPTER DANS UN NOUVEAU PAYS</vt:lpstr>
      <vt:lpstr> Les étudiants inscrits à TÖMER de l'université  de Karabük doivent prêter attention aux points suivants afin de s'adapter à la société :</vt:lpstr>
      <vt:lpstr>PowerPoint Sunusu</vt:lpstr>
      <vt:lpstr>PowerPoint Sunusu</vt:lpstr>
      <vt:lpstr>PowerPoint Sunusu</vt:lpstr>
      <vt:lpstr>Structure culturelle, traditions et coutumes de la Türkiye</vt:lpstr>
      <vt:lpstr>MORALITÉ GÉNÉRALE ET RÈGLES DE VIE SOCIALE</vt:lpstr>
      <vt:lpstr>PowerPoint Sunusu</vt:lpstr>
      <vt:lpstr>PowerPoint Sunusu</vt:lpstr>
      <vt:lpstr>PowerPoint Sunusu</vt:lpstr>
      <vt:lpstr>PowerPoint Sunusu</vt:lpstr>
      <vt:lpstr>PowerPoint Sunusu</vt:lpstr>
      <vt:lpstr>DROITS ET OBLIGATIONS STATUT, DROITS ET OBLIGATIONS DES ÉTRANGERS EN TÜRKİYE (QUESTIONS FRÉQUEMMENT POSÉES)</vt:lpstr>
      <vt:lpstr>PowerPoint Sunusu</vt:lpstr>
      <vt:lpstr>PowerPoint Sunusu</vt:lpstr>
      <vt:lpstr>PowerPoint Sunusu</vt:lpstr>
      <vt:lpstr>PowerPoint Sunusu</vt:lpstr>
      <vt:lpstr>PowerPoint Sunusu</vt:lpstr>
      <vt:lpstr>PowerPoint Sunusu</vt:lpstr>
      <vt:lpstr>PowerPoint Sunusu</vt:lpstr>
      <vt:lpstr> Démarches à Suivre pour Bénéficier des Services de Restauration de Notre Université </vt:lpstr>
      <vt:lpstr>PowerPoint Sunusu</vt:lpstr>
      <vt:lpstr>PowerPoint Sunusu</vt:lpstr>
      <vt:lpstr>PowerPoint Sunusu</vt:lpstr>
      <vt:lpstr>PowerPoint Sunusu</vt:lpstr>
      <vt:lpstr>INFORMATIONS SUR LA VIE SOCIALESERVICES DE LOGEMENT ET D’INFRASTRUCTURELOGEMENT, LOCATION ET ACQUISITION DE BIENS IMMOBILIERS EN TÜRKİYE</vt:lpstr>
      <vt:lpstr>LOCATION DE LOGEMENTS ET PROPRIÉTÉ IMMOBILIÈRE EN TÜRKİYE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Transports Interurbains et Urbains</vt:lpstr>
      <vt:lpstr>PowerPoint Sunusu</vt:lpstr>
      <vt:lpstr>PowerPoint Sunusu</vt:lpstr>
      <vt:lpstr>NUMÉROS D'URGENCE</vt:lpstr>
      <vt:lpstr>PowerPoint Sunusu</vt:lpstr>
      <vt:lpstr>PowerPoint Sunusu</vt:lpstr>
      <vt:lpstr>PowerPoint Sunusu</vt:lpstr>
      <vt:lpstr>SERVICES RELIGIEUX</vt:lpstr>
      <vt:lpstr>PowerPoint Sunusu</vt:lpstr>
      <vt:lpstr>INSTALLATIONS SOCIALES ET SPORTIVES</vt:lpstr>
      <vt:lpstr>PowerPoint Sunusu</vt:lpstr>
      <vt:lpstr>PowerPoint Sunusu</vt:lpstr>
      <vt:lpstr>PowerPoint Sunusu</vt:lpstr>
      <vt:lpstr>OPÉRATIONS BANCAIRES</vt:lpstr>
      <vt:lpstr>PowerPoint Sunusu</vt:lpstr>
      <vt:lpstr>PowerPoint Sunusu</vt:lpstr>
      <vt:lpstr>PowerPoint Sunusu</vt:lpstr>
      <vt:lpstr>PowerPoint Sunusu</vt:lpstr>
      <vt:lpstr>PowerPoint Sunusu</vt:lpstr>
      <vt:lpstr>PowerPoint Sunusu</vt:lpstr>
      <vt:lpstr>PowerPoint Sunusu</vt:lpstr>
      <vt:lpstr>INSTALLATIONS ÉDUCATIVES ET DE SANTÉ</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EMRE YALÇIN</dc:creator>
  <cp:lastModifiedBy>Engin AYAN</cp:lastModifiedBy>
  <cp:revision>274</cp:revision>
  <dcterms:created xsi:type="dcterms:W3CDTF">2024-10-08T11:52:08Z</dcterms:created>
  <dcterms:modified xsi:type="dcterms:W3CDTF">2025-08-27T13:46:36Z</dcterms:modified>
</cp:coreProperties>
</file>